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9" r:id="rId5"/>
    <p:sldId id="261" r:id="rId6"/>
    <p:sldId id="262" r:id="rId7"/>
    <p:sldId id="264" r:id="rId8"/>
    <p:sldId id="265" r:id="rId9"/>
    <p:sldId id="256" r:id="rId10"/>
    <p:sldId id="266" r:id="rId11"/>
    <p:sldId id="263" r:id="rId12"/>
    <p:sldId id="268" r:id="rId13"/>
    <p:sldId id="267" r:id="rId14"/>
    <p:sldId id="273" r:id="rId15"/>
    <p:sldId id="270" r:id="rId16"/>
    <p:sldId id="271" r:id="rId17"/>
    <p:sldId id="260" r:id="rId18"/>
    <p:sldId id="27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8BF"/>
    <a:srgbClr val="EE516E"/>
    <a:srgbClr val="263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5D7167-DEBE-4399-9822-E67598E302E1}" v="389" dt="2019-04-03T13:20:42.092"/>
    <p1510:client id="{BFA7EA13-D16C-93F4-12FF-757737E540E9}" v="1" dt="2019-04-02T18:50:36.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E1401-CD9D-4E5F-939F-07E7012E1A83}" type="datetimeFigureOut">
              <a:rPr lang="nl-BE" smtClean="0"/>
              <a:t>26/04/2019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7D34E-30AD-4A66-8E7B-C897EF197DAF}" type="slidenum">
              <a:rPr lang="nl-BE" smtClean="0"/>
              <a:t>‹nr.›</a:t>
            </a:fld>
            <a:endParaRPr lang="nl-BE"/>
          </a:p>
        </p:txBody>
      </p:sp>
    </p:spTree>
    <p:extLst>
      <p:ext uri="{BB962C8B-B14F-4D97-AF65-F5344CB8AC3E}">
        <p14:creationId xmlns:p14="http://schemas.microsoft.com/office/powerpoint/2010/main" val="217138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Voorbereiding</a:t>
            </a:r>
            <a:r>
              <a:rPr lang="en-US" dirty="0">
                <a:cs typeface="Calibri"/>
              </a:rPr>
              <a:t>, </a:t>
            </a:r>
            <a:r>
              <a:rPr lang="en-US" dirty="0" err="1">
                <a:cs typeface="Calibri"/>
              </a:rPr>
              <a:t>moderatie</a:t>
            </a:r>
            <a:r>
              <a:rPr lang="en-US" dirty="0">
                <a:cs typeface="Calibri"/>
              </a:rPr>
              <a:t> en </a:t>
            </a:r>
            <a:r>
              <a:rPr lang="en-US" dirty="0" err="1">
                <a:cs typeface="Calibri"/>
              </a:rPr>
              <a:t>verwerking</a:t>
            </a:r>
            <a:r>
              <a:rPr lang="en-US">
                <a:cs typeface="Calibri"/>
              </a:rPr>
              <a:t>: Delphine Bastien en Gregory Callebaut</a:t>
            </a:r>
          </a:p>
          <a:p>
            <a:r>
              <a:rPr lang="en-US" dirty="0" err="1">
                <a:cs typeface="Calibri"/>
              </a:rPr>
              <a:t>Notulisten</a:t>
            </a:r>
            <a:r>
              <a:rPr lang="en-US" dirty="0">
                <a:cs typeface="Calibri"/>
              </a:rPr>
              <a:t>: Nancy </a:t>
            </a:r>
            <a:r>
              <a:rPr lang="en-US" dirty="0" err="1">
                <a:cs typeface="Calibri"/>
              </a:rPr>
              <a:t>Philipsen</a:t>
            </a:r>
            <a:r>
              <a:rPr lang="en-US">
                <a:cs typeface="Calibri"/>
              </a:rPr>
              <a:t> en Jan Jorissen</a:t>
            </a:r>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1</a:t>
            </a:fld>
            <a:endParaRPr lang="nl-BE"/>
          </a:p>
        </p:txBody>
      </p:sp>
    </p:spTree>
    <p:extLst>
      <p:ext uri="{BB962C8B-B14F-4D97-AF65-F5344CB8AC3E}">
        <p14:creationId xmlns:p14="http://schemas.microsoft.com/office/powerpoint/2010/main" val="402812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Klasopstelling wijzigen zodat die lijkt op een werkplek, niet op een klaslokaal.</a:t>
            </a:r>
          </a:p>
          <a:p>
            <a:endParaRPr lang="nl-BE"/>
          </a:p>
          <a:p>
            <a:endParaRPr lang="nl-BE"/>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14</a:t>
            </a:fld>
            <a:endParaRPr lang="nl-BE"/>
          </a:p>
        </p:txBody>
      </p:sp>
    </p:spTree>
    <p:extLst>
      <p:ext uri="{BB962C8B-B14F-4D97-AF65-F5344CB8AC3E}">
        <p14:creationId xmlns:p14="http://schemas.microsoft.com/office/powerpoint/2010/main" val="429450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a:solidFill>
                  <a:schemeClr val="tx1"/>
                </a:solidFill>
                <a:effectLst/>
                <a:latin typeface="+mn-lt"/>
                <a:ea typeface="+mn-ea"/>
                <a:cs typeface="+mn-cs"/>
              </a:rPr>
              <a:t>De studenten geven aan dat ze graag als volwassenen behandeld worden. Het schoolse spreekt hen niet aan, demotiveert zelfs. Ze worden graag gehoord, persoonlijk aangesproken, misschien zelfs collegiaal behandeld. De omgeving van een werkplek motiveert hen meer dan een schoolse omgeving. </a:t>
            </a:r>
            <a:endParaRPr lang="nl-BE"/>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4</a:t>
            </a:fld>
            <a:endParaRPr lang="nl-BE"/>
          </a:p>
        </p:txBody>
      </p:sp>
    </p:spTree>
    <p:extLst>
      <p:ext uri="{BB962C8B-B14F-4D97-AF65-F5344CB8AC3E}">
        <p14:creationId xmlns:p14="http://schemas.microsoft.com/office/powerpoint/2010/main" val="406725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a:solidFill>
                  <a:schemeClr val="tx1"/>
                </a:solidFill>
                <a:effectLst/>
                <a:latin typeface="+mn-lt"/>
                <a:ea typeface="+mn-ea"/>
                <a:cs typeface="+mn-cs"/>
              </a:rPr>
              <a:t>Praktijkvakken spreken de jongens aan. Ze zien op die manier meer het nut in van de theorie die ze moeten blokken. Ze zijn ook gemotiveerd om naar vakken als ICP en My Space te gaan omdat daar van bij het begin heel duidelijk gesteld wordt wat de gevolgen zijn van lessen missen. Bij de talen missen ze dat wat. Ze zijn ook pro integratie van talen in andere vakken. Ze willen talen graag onmiddellijk toepassen.</a:t>
            </a:r>
          </a:p>
          <a:p>
            <a:endParaRPr lang="nl-B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kern="1200">
                <a:solidFill>
                  <a:schemeClr val="tx1"/>
                </a:solidFill>
                <a:effectLst/>
                <a:latin typeface="+mn-lt"/>
                <a:ea typeface="+mn-ea"/>
                <a:cs typeface="+mn-cs"/>
              </a:rPr>
              <a:t>De studenten geven aan dat studeren voor tussentijdse toetsen niet aan hen besteed is. Ze zien er het nut vaak niet van in. Daarnaast geven ze wel aan dat ze het ok vinden om de theorie uit FUN te moeten studeren om te kunnen  toepassen in ICP. Daar zien ze dan wel weer het onmiddellijke nut. </a:t>
            </a:r>
            <a:endParaRPr lang="nl-BE" i="0"/>
          </a:p>
          <a:p>
            <a:endParaRPr lang="nl-BE" sz="1200" b="0" i="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5</a:t>
            </a:fld>
            <a:endParaRPr lang="nl-BE"/>
          </a:p>
        </p:txBody>
      </p:sp>
    </p:spTree>
    <p:extLst>
      <p:ext uri="{BB962C8B-B14F-4D97-AF65-F5344CB8AC3E}">
        <p14:creationId xmlns:p14="http://schemas.microsoft.com/office/powerpoint/2010/main" val="409952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Een pleidooi om de lat hoger te leggen? Is de 10/20 voorbijgestreefd als grens?</a:t>
            </a:r>
            <a:br>
              <a:rPr lang="nl-BE"/>
            </a:br>
            <a:r>
              <a:rPr lang="nl-BE"/>
              <a:t>Waarom willen we dat ze de helft halen en niet meer?</a:t>
            </a:r>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6</a:t>
            </a:fld>
            <a:endParaRPr lang="nl-BE"/>
          </a:p>
        </p:txBody>
      </p:sp>
    </p:spTree>
    <p:extLst>
      <p:ext uri="{BB962C8B-B14F-4D97-AF65-F5344CB8AC3E}">
        <p14:creationId xmlns:p14="http://schemas.microsoft.com/office/powerpoint/2010/main" val="252254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tussentijdse test voor Fun wordt wel geapprecieerd omdat die nodig is om in ICP aan de slag te gaan.</a:t>
            </a:r>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8</a:t>
            </a:fld>
            <a:endParaRPr lang="nl-BE"/>
          </a:p>
        </p:txBody>
      </p:sp>
    </p:spTree>
    <p:extLst>
      <p:ext uri="{BB962C8B-B14F-4D97-AF65-F5344CB8AC3E}">
        <p14:creationId xmlns:p14="http://schemas.microsoft.com/office/powerpoint/2010/main" val="410967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a:solidFill>
                  <a:srgbClr val="000000"/>
                </a:solidFill>
                <a:latin typeface="Calibri" panose="020F0502020204030204" pitchFamily="34" charset="0"/>
              </a:rPr>
              <a:t>“Onverwachte toetsen terwijl de lessen toch niet verplicht waren, dat zorgt voor frustratie en uitval van les volgen.“ </a:t>
            </a:r>
          </a:p>
          <a:p>
            <a:endParaRPr lang="nl-BE"/>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9</a:t>
            </a:fld>
            <a:endParaRPr lang="nl-BE"/>
          </a:p>
        </p:txBody>
      </p:sp>
    </p:spTree>
    <p:extLst>
      <p:ext uri="{BB962C8B-B14F-4D97-AF65-F5344CB8AC3E}">
        <p14:creationId xmlns:p14="http://schemas.microsoft.com/office/powerpoint/2010/main" val="46776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Geen ad hoc regeltjes</a:t>
            </a:r>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11</a:t>
            </a:fld>
            <a:endParaRPr lang="nl-BE"/>
          </a:p>
        </p:txBody>
      </p:sp>
    </p:spTree>
    <p:extLst>
      <p:ext uri="{BB962C8B-B14F-4D97-AF65-F5344CB8AC3E}">
        <p14:creationId xmlns:p14="http://schemas.microsoft.com/office/powerpoint/2010/main" val="303083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a:latin typeface="Calibri" panose="020F0502020204030204" pitchFamily="34" charset="0"/>
              </a:rPr>
              <a:t>“Ik ben nauwelijks naar de les geweest omdat ik geen aansluiting vond bij de andere </a:t>
            </a:r>
            <a:r>
              <a:rPr lang="nl-BE" sz="1200" b="1" i="1">
                <a:solidFill>
                  <a:srgbClr val="76A8BF"/>
                </a:solidFill>
                <a:latin typeface="Calibri" panose="020F0502020204030204" pitchFamily="34" charset="0"/>
              </a:rPr>
              <a:t>jongens</a:t>
            </a:r>
            <a:r>
              <a:rPr lang="nl-BE" sz="1200" i="1">
                <a:latin typeface="Calibri" panose="020F0502020204030204" pitchFamily="34" charset="0"/>
              </a:rPr>
              <a:t> en de </a:t>
            </a:r>
            <a:r>
              <a:rPr lang="nl-BE" sz="1200" b="1" i="1">
                <a:solidFill>
                  <a:srgbClr val="EE516E"/>
                </a:solidFill>
                <a:latin typeface="Calibri" panose="020F0502020204030204" pitchFamily="34" charset="0"/>
              </a:rPr>
              <a:t>meisjes</a:t>
            </a:r>
            <a:r>
              <a:rPr lang="nl-BE" sz="1200" i="1">
                <a:latin typeface="Calibri" panose="020F0502020204030204" pitchFamily="34" charset="0"/>
              </a:rPr>
              <a:t> vond ik niet leuk.” </a:t>
            </a:r>
          </a:p>
          <a:p>
            <a:r>
              <a:rPr lang="nl-BE" i="1"/>
              <a:t>“Ik zit met drie meisjes in een groep dus het onderwerp is dan make-up en de week erna komen ze niet opdagen dus dan zit ik daar, en ja, dat zorgt voor minder motivatie maar niet voor een slechtere prestatie.”</a:t>
            </a:r>
            <a:endParaRPr lang="nl-BE"/>
          </a:p>
          <a:p>
            <a:r>
              <a:rPr lang="nl-BE" i="1"/>
              <a:t>“Instagram analyseren is prima met elke onderwerp of het nu make-up is of niet, als er een klant een campagne wenst over een onderwerp dat je zelf niet interesseert ga je dat daarom toch niet afwijzen.”</a:t>
            </a:r>
            <a:endParaRPr lang="nl-BE"/>
          </a:p>
          <a:p>
            <a:r>
              <a:rPr lang="nl-BE" i="1"/>
              <a:t>“Even goed met voorbeelden van Dove, Gossip Girl, etc. Als je die series of producten niet kent/gebruikt dan kan je niet volgen.”</a:t>
            </a:r>
            <a:endParaRPr lang="nl-BE"/>
          </a:p>
          <a:p>
            <a:endParaRPr lang="nl-BE" i="1">
              <a:cs typeface="Calibri"/>
            </a:endParaRPr>
          </a:p>
          <a:p>
            <a:endParaRPr lang="nl-BE">
              <a:cs typeface="Calibri" panose="020F0502020204030204"/>
            </a:endParaRPr>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12</a:t>
            </a:fld>
            <a:endParaRPr lang="nl-BE"/>
          </a:p>
        </p:txBody>
      </p:sp>
    </p:spTree>
    <p:extLst>
      <p:ext uri="{BB962C8B-B14F-4D97-AF65-F5344CB8AC3E}">
        <p14:creationId xmlns:p14="http://schemas.microsoft.com/office/powerpoint/2010/main" val="103410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Wat we ook doen, we kunnen geen verandering verwachten in de anti-schoolse attitude van studenten. Ze weten dat ze eigenlijk beter moeten presteren en ze weten wat ze daarvoor eigenlijk zouden moeten doen, maar ze trekken het zich niet aan. De attitude wijzigen lukt ook niet, ze zijn er zelf te weinig bewust mee bezig. </a:t>
            </a:r>
            <a:r>
              <a:rPr lang="nl-BE" b="1"/>
              <a:t>Zet dus meteen in op gedragsverandering door te </a:t>
            </a:r>
            <a:r>
              <a:rPr lang="nl-BE" b="1" err="1"/>
              <a:t>nudgen</a:t>
            </a:r>
            <a:r>
              <a:rPr lang="nl-BE" b="1"/>
              <a:t>, de omgeving aan te passen, …</a:t>
            </a:r>
          </a:p>
          <a:p>
            <a:endParaRPr lang="nl-BE" b="1"/>
          </a:p>
          <a:p>
            <a:r>
              <a:rPr lang="nl-BE" b="1"/>
              <a:t>Denk d</a:t>
            </a:r>
            <a:r>
              <a:rPr lang="nl-BE" sz="1200" b="1" i="0" kern="1200">
                <a:solidFill>
                  <a:schemeClr val="tx1"/>
                </a:solidFill>
                <a:effectLst/>
                <a:latin typeface="+mn-lt"/>
                <a:ea typeface="+mn-ea"/>
                <a:cs typeface="+mn-cs"/>
              </a:rPr>
              <a:t>e 6 psychologische knopjes van </a:t>
            </a:r>
            <a:r>
              <a:rPr lang="nl-BE" sz="1200" b="1" i="0" kern="1200" err="1">
                <a:solidFill>
                  <a:schemeClr val="tx1"/>
                </a:solidFill>
                <a:effectLst/>
                <a:latin typeface="+mn-lt"/>
                <a:ea typeface="+mn-ea"/>
                <a:cs typeface="+mn-cs"/>
              </a:rPr>
              <a:t>Cialdini</a:t>
            </a:r>
            <a:r>
              <a:rPr lang="nl-BE" sz="1200" b="1" i="0" kern="1200">
                <a:solidFill>
                  <a:schemeClr val="tx1"/>
                </a:solidFill>
                <a:effectLst/>
                <a:latin typeface="+mn-lt"/>
                <a:ea typeface="+mn-ea"/>
                <a:cs typeface="+mn-cs"/>
              </a:rPr>
              <a:t>:</a:t>
            </a:r>
          </a:p>
          <a:p>
            <a:pPr marL="171450" indent="-171450">
              <a:buFont typeface="Courier New" panose="02070309020205020404" pitchFamily="49" charset="0"/>
              <a:buChar char="o"/>
            </a:pPr>
            <a:r>
              <a:rPr lang="nl-BE" sz="1200" b="0" i="0" kern="1200">
                <a:solidFill>
                  <a:schemeClr val="tx1"/>
                </a:solidFill>
                <a:effectLst/>
                <a:latin typeface="+mn-lt"/>
                <a:ea typeface="+mn-ea"/>
                <a:cs typeface="+mn-cs"/>
              </a:rPr>
              <a:t>Wederkerigheid</a:t>
            </a:r>
          </a:p>
          <a:p>
            <a:pPr marL="171450" indent="-171450">
              <a:buFont typeface="Courier New" panose="02070309020205020404" pitchFamily="49" charset="0"/>
              <a:buChar char="o"/>
            </a:pPr>
            <a:r>
              <a:rPr lang="nl-BE" sz="1200" b="0" i="0" kern="1200">
                <a:solidFill>
                  <a:schemeClr val="tx1"/>
                </a:solidFill>
                <a:effectLst/>
                <a:latin typeface="+mn-lt"/>
                <a:ea typeface="+mn-ea"/>
                <a:cs typeface="+mn-cs"/>
              </a:rPr>
              <a:t>Commitment &amp; consistentie</a:t>
            </a:r>
          </a:p>
          <a:p>
            <a:pPr marL="171450" indent="-171450">
              <a:buFont typeface="Courier New" panose="02070309020205020404" pitchFamily="49" charset="0"/>
              <a:buChar char="o"/>
            </a:pPr>
            <a:r>
              <a:rPr lang="nl-BE" sz="1200" b="0" i="0" kern="1200">
                <a:solidFill>
                  <a:schemeClr val="tx1"/>
                </a:solidFill>
                <a:effectLst/>
                <a:latin typeface="+mn-lt"/>
                <a:ea typeface="+mn-ea"/>
                <a:cs typeface="+mn-cs"/>
              </a:rPr>
              <a:t>Sociale bevestiging</a:t>
            </a:r>
          </a:p>
          <a:p>
            <a:pPr marL="171450" indent="-171450">
              <a:buFont typeface="Courier New" panose="02070309020205020404" pitchFamily="49" charset="0"/>
              <a:buChar char="o"/>
            </a:pPr>
            <a:r>
              <a:rPr lang="nl-BE" sz="1200" b="0" i="0" kern="1200">
                <a:solidFill>
                  <a:schemeClr val="tx1"/>
                </a:solidFill>
                <a:effectLst/>
                <a:latin typeface="+mn-lt"/>
                <a:ea typeface="+mn-ea"/>
                <a:cs typeface="+mn-cs"/>
              </a:rPr>
              <a:t>Sympathie</a:t>
            </a:r>
          </a:p>
          <a:p>
            <a:pPr marL="171450" indent="-171450">
              <a:buFont typeface="Courier New" panose="02070309020205020404" pitchFamily="49" charset="0"/>
              <a:buChar char="o"/>
            </a:pPr>
            <a:r>
              <a:rPr lang="nl-BE" sz="1200" b="0" i="0" kern="1200">
                <a:solidFill>
                  <a:schemeClr val="tx1"/>
                </a:solidFill>
                <a:effectLst/>
                <a:latin typeface="+mn-lt"/>
                <a:ea typeface="+mn-ea"/>
                <a:cs typeface="+mn-cs"/>
              </a:rPr>
              <a:t>Autoriteit</a:t>
            </a:r>
          </a:p>
          <a:p>
            <a:pPr marL="171450" indent="-171450">
              <a:buFont typeface="Courier New" panose="02070309020205020404" pitchFamily="49" charset="0"/>
              <a:buChar char="o"/>
            </a:pPr>
            <a:r>
              <a:rPr lang="nl-BE" sz="1200" b="0" i="0" kern="1200">
                <a:solidFill>
                  <a:schemeClr val="tx1"/>
                </a:solidFill>
                <a:effectLst/>
                <a:latin typeface="+mn-lt"/>
                <a:ea typeface="+mn-ea"/>
                <a:cs typeface="+mn-cs"/>
              </a:rPr>
              <a:t>Schaarsheid</a:t>
            </a:r>
          </a:p>
          <a:p>
            <a:endParaRPr lang="nl-BE" b="1"/>
          </a:p>
        </p:txBody>
      </p:sp>
      <p:sp>
        <p:nvSpPr>
          <p:cNvPr id="4" name="Tijdelijke aanduiding voor dianummer 3"/>
          <p:cNvSpPr>
            <a:spLocks noGrp="1"/>
          </p:cNvSpPr>
          <p:nvPr>
            <p:ph type="sldNum" sz="quarter" idx="5"/>
          </p:nvPr>
        </p:nvSpPr>
        <p:spPr/>
        <p:txBody>
          <a:bodyPr/>
          <a:lstStyle/>
          <a:p>
            <a:fld id="{BE47D34E-30AD-4A66-8E7B-C897EF197DAF}" type="slidenum">
              <a:rPr lang="nl-BE" smtClean="0"/>
              <a:t>13</a:t>
            </a:fld>
            <a:endParaRPr lang="nl-BE"/>
          </a:p>
        </p:txBody>
      </p:sp>
    </p:spTree>
    <p:extLst>
      <p:ext uri="{BB962C8B-B14F-4D97-AF65-F5344CB8AC3E}">
        <p14:creationId xmlns:p14="http://schemas.microsoft.com/office/powerpoint/2010/main" val="265110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26.04.2019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26.04.2019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26.04.2019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26.04.2019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26.04.2019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26.04.2019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26.04.2019</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26.04.2019</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26.04.2019</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26.04.2019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26.04.2019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26.04.2019</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77655F7-5529-458A-9CF7-141B83D79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 y="0"/>
            <a:ext cx="12192000" cy="6857088"/>
          </a:xfrm>
          <a:prstGeom prst="rect">
            <a:avLst/>
          </a:prstGeom>
        </p:spPr>
      </p:pic>
      <p:sp>
        <p:nvSpPr>
          <p:cNvPr id="10" name="Tekstvak 9">
            <a:extLst>
              <a:ext uri="{FF2B5EF4-FFF2-40B4-BE49-F238E27FC236}">
                <a16:creationId xmlns:a16="http://schemas.microsoft.com/office/drawing/2014/main" id="{71E9A905-7D51-4EAA-9DFD-6B0407D9B5C4}"/>
              </a:ext>
            </a:extLst>
          </p:cNvPr>
          <p:cNvSpPr txBox="1"/>
          <p:nvPr/>
        </p:nvSpPr>
        <p:spPr>
          <a:xfrm>
            <a:off x="6444342" y="3019425"/>
            <a:ext cx="5216435" cy="1754326"/>
          </a:xfrm>
          <a:prstGeom prst="rect">
            <a:avLst/>
          </a:prstGeom>
          <a:noFill/>
        </p:spPr>
        <p:txBody>
          <a:bodyPr wrap="square" rtlCol="0">
            <a:spAutoFit/>
          </a:bodyPr>
          <a:lstStyle/>
          <a:p>
            <a:pPr algn="ctr"/>
            <a:r>
              <a:rPr lang="nl-BE" sz="6000" b="1" cap="small"/>
              <a:t>focusgroep</a:t>
            </a:r>
          </a:p>
          <a:p>
            <a:pPr algn="ctr"/>
            <a:r>
              <a:rPr lang="nl-BE" sz="2400" b="1" cap="small"/>
              <a:t>10 jongens uit schijf 1</a:t>
            </a:r>
          </a:p>
          <a:p>
            <a:pPr algn="ctr"/>
            <a:r>
              <a:rPr lang="nl-BE" sz="2400" b="1" cap="small"/>
              <a:t>1 april 2019</a:t>
            </a:r>
          </a:p>
        </p:txBody>
      </p:sp>
      <p:sp>
        <p:nvSpPr>
          <p:cNvPr id="12" name="Rechthoek 11">
            <a:extLst>
              <a:ext uri="{FF2B5EF4-FFF2-40B4-BE49-F238E27FC236}">
                <a16:creationId xmlns:a16="http://schemas.microsoft.com/office/drawing/2014/main" id="{46784728-0A7B-47BC-B0EB-DB11FEC58664}"/>
              </a:ext>
            </a:extLst>
          </p:cNvPr>
          <p:cNvSpPr/>
          <p:nvPr/>
        </p:nvSpPr>
        <p:spPr>
          <a:xfrm>
            <a:off x="8332523" y="2788593"/>
            <a:ext cx="1440074" cy="461665"/>
          </a:xfrm>
          <a:prstGeom prst="rect">
            <a:avLst/>
          </a:prstGeom>
        </p:spPr>
        <p:txBody>
          <a:bodyPr wrap="none">
            <a:spAutoFit/>
          </a:bodyPr>
          <a:lstStyle/>
          <a:p>
            <a:r>
              <a:rPr lang="nl-BE" sz="2400" b="1" cap="small"/>
              <a:t>resultaten</a:t>
            </a:r>
          </a:p>
        </p:txBody>
      </p:sp>
    </p:spTree>
    <p:extLst>
      <p:ext uri="{BB962C8B-B14F-4D97-AF65-F5344CB8AC3E}">
        <p14:creationId xmlns:p14="http://schemas.microsoft.com/office/powerpoint/2010/main" val="2426367475"/>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C1D5610-CEBB-4CCF-9A76-29DE9D5A93C8}"/>
              </a:ext>
            </a:extLst>
          </p:cNvPr>
          <p:cNvSpPr/>
          <p:nvPr/>
        </p:nvSpPr>
        <p:spPr>
          <a:xfrm>
            <a:off x="981075" y="4400461"/>
            <a:ext cx="6096000" cy="1891287"/>
          </a:xfrm>
          <a:prstGeom prst="rect">
            <a:avLst/>
          </a:prstGeom>
        </p:spPr>
        <p:txBody>
          <a:bodyPr wrap="square">
            <a:spAutoFit/>
          </a:bodyPr>
          <a:lstStyle/>
          <a:p>
            <a:pPr>
              <a:lnSpc>
                <a:spcPct val="150000"/>
              </a:lnSpc>
            </a:pPr>
            <a:r>
              <a:rPr lang="nl-BE" sz="2000" i="1">
                <a:solidFill>
                  <a:srgbClr val="000000"/>
                </a:solidFill>
                <a:latin typeface="Calibri" panose="020F0502020204030204" pitchFamily="34" charset="0"/>
              </a:rPr>
              <a:t>“Verplicht creatief zijn is zo geforceerd om een goed ontwerp te vinden. Creatieve ideeën ga ik meer hebben wanneer ik echt kan rondlopen. Die krijg ik niet van op een bank te zitten en dan naar een witte muur te staren.” </a:t>
            </a:r>
          </a:p>
        </p:txBody>
      </p:sp>
      <p:sp>
        <p:nvSpPr>
          <p:cNvPr id="5" name="Rechthoek 4">
            <a:extLst>
              <a:ext uri="{FF2B5EF4-FFF2-40B4-BE49-F238E27FC236}">
                <a16:creationId xmlns:a16="http://schemas.microsoft.com/office/drawing/2014/main" id="{FF391EBD-70F2-4774-9501-E2E4EA596448}"/>
              </a:ext>
            </a:extLst>
          </p:cNvPr>
          <p:cNvSpPr/>
          <p:nvPr/>
        </p:nvSpPr>
        <p:spPr>
          <a:xfrm>
            <a:off x="1423987" y="2875002"/>
            <a:ext cx="9344025" cy="1107996"/>
          </a:xfrm>
          <a:prstGeom prst="rect">
            <a:avLst/>
          </a:prstGeom>
          <a:solidFill>
            <a:schemeClr val="bg1"/>
          </a:solidFill>
        </p:spPr>
        <p:txBody>
          <a:bodyPr wrap="square">
            <a:spAutoFit/>
          </a:bodyPr>
          <a:lstStyle/>
          <a:p>
            <a:pPr algn="ctr"/>
            <a:r>
              <a:rPr lang="nl-BE" sz="6600" b="1" cap="small" dirty="0"/>
              <a:t>weg van die klas(regeltjes)</a:t>
            </a:r>
            <a:endParaRPr lang="nl-BE" sz="3200" dirty="0"/>
          </a:p>
        </p:txBody>
      </p:sp>
      <p:sp>
        <p:nvSpPr>
          <p:cNvPr id="6" name="Rechthoek 5">
            <a:extLst>
              <a:ext uri="{FF2B5EF4-FFF2-40B4-BE49-F238E27FC236}">
                <a16:creationId xmlns:a16="http://schemas.microsoft.com/office/drawing/2014/main" id="{03C898D2-2927-4B51-8978-414FE04CDCD1}"/>
              </a:ext>
            </a:extLst>
          </p:cNvPr>
          <p:cNvSpPr/>
          <p:nvPr/>
        </p:nvSpPr>
        <p:spPr>
          <a:xfrm>
            <a:off x="5791199" y="566252"/>
            <a:ext cx="4891087" cy="1429622"/>
          </a:xfrm>
          <a:prstGeom prst="rect">
            <a:avLst/>
          </a:prstGeom>
        </p:spPr>
        <p:txBody>
          <a:bodyPr wrap="square">
            <a:spAutoFit/>
          </a:bodyPr>
          <a:lstStyle/>
          <a:p>
            <a:pPr algn="r">
              <a:lnSpc>
                <a:spcPct val="150000"/>
              </a:lnSpc>
            </a:pPr>
            <a:r>
              <a:rPr lang="nl-BE" sz="2000" i="1">
                <a:solidFill>
                  <a:srgbClr val="000000"/>
                </a:solidFill>
                <a:latin typeface="Calibri" panose="020F0502020204030204" pitchFamily="34" charset="0"/>
              </a:rPr>
              <a:t>“Schuldgevoel speelt misschien wel op bij een externe opdrachtgever, terwijl de docent maar de docent is.” </a:t>
            </a:r>
          </a:p>
        </p:txBody>
      </p:sp>
    </p:spTree>
    <p:extLst>
      <p:ext uri="{BB962C8B-B14F-4D97-AF65-F5344CB8AC3E}">
        <p14:creationId xmlns:p14="http://schemas.microsoft.com/office/powerpoint/2010/main" val="2753437601"/>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070A379-61B1-4744-8894-82620430DCF2}"/>
              </a:ext>
            </a:extLst>
          </p:cNvPr>
          <p:cNvSpPr/>
          <p:nvPr/>
        </p:nvSpPr>
        <p:spPr>
          <a:xfrm>
            <a:off x="925058" y="2875002"/>
            <a:ext cx="10341884" cy="1107996"/>
          </a:xfrm>
          <a:prstGeom prst="rect">
            <a:avLst/>
          </a:prstGeom>
          <a:solidFill>
            <a:schemeClr val="bg1"/>
          </a:solidFill>
        </p:spPr>
        <p:txBody>
          <a:bodyPr wrap="square">
            <a:spAutoFit/>
          </a:bodyPr>
          <a:lstStyle/>
          <a:p>
            <a:pPr algn="ctr"/>
            <a:r>
              <a:rPr lang="nl-BE" sz="6600" b="1" cap="small" dirty="0"/>
              <a:t>ondersteun me als volwassene</a:t>
            </a:r>
            <a:endParaRPr lang="nl-BE" sz="3200" dirty="0"/>
          </a:p>
        </p:txBody>
      </p:sp>
      <p:sp>
        <p:nvSpPr>
          <p:cNvPr id="5" name="Tekstvak 4">
            <a:extLst>
              <a:ext uri="{FF2B5EF4-FFF2-40B4-BE49-F238E27FC236}">
                <a16:creationId xmlns:a16="http://schemas.microsoft.com/office/drawing/2014/main" id="{B5332263-5EBC-49F9-8950-21F1DD869204}"/>
              </a:ext>
            </a:extLst>
          </p:cNvPr>
          <p:cNvSpPr txBox="1"/>
          <p:nvPr/>
        </p:nvSpPr>
        <p:spPr>
          <a:xfrm>
            <a:off x="3752295" y="3982998"/>
            <a:ext cx="4687410" cy="369332"/>
          </a:xfrm>
          <a:prstGeom prst="rect">
            <a:avLst/>
          </a:prstGeom>
          <a:noFill/>
        </p:spPr>
        <p:txBody>
          <a:bodyPr wrap="square" rtlCol="0">
            <a:spAutoFit/>
          </a:bodyPr>
          <a:lstStyle/>
          <a:p>
            <a:pPr algn="ctr"/>
            <a:r>
              <a:rPr lang="nl-BE" dirty="0"/>
              <a:t>volwassen zijn ≠ niets meer moeten leren</a:t>
            </a:r>
          </a:p>
        </p:txBody>
      </p:sp>
      <p:sp>
        <p:nvSpPr>
          <p:cNvPr id="6" name="Rechthoek 5">
            <a:extLst>
              <a:ext uri="{FF2B5EF4-FFF2-40B4-BE49-F238E27FC236}">
                <a16:creationId xmlns:a16="http://schemas.microsoft.com/office/drawing/2014/main" id="{464B7DA4-201E-4E65-86C4-A02D17EEFEF1}"/>
              </a:ext>
            </a:extLst>
          </p:cNvPr>
          <p:cNvSpPr/>
          <p:nvPr/>
        </p:nvSpPr>
        <p:spPr>
          <a:xfrm>
            <a:off x="5267325" y="515035"/>
            <a:ext cx="6096000" cy="1429622"/>
          </a:xfrm>
          <a:prstGeom prst="rect">
            <a:avLst/>
          </a:prstGeom>
        </p:spPr>
        <p:txBody>
          <a:bodyPr wrap="square">
            <a:spAutoFit/>
          </a:bodyPr>
          <a:lstStyle/>
          <a:p>
            <a:pPr algn="r">
              <a:lnSpc>
                <a:spcPct val="150000"/>
              </a:lnSpc>
            </a:pPr>
            <a:r>
              <a:rPr lang="nl-BE" sz="2000" i="1" dirty="0">
                <a:solidFill>
                  <a:srgbClr val="000000"/>
                </a:solidFill>
                <a:latin typeface="Calibri" panose="020F0502020204030204" pitchFamily="34" charset="0"/>
              </a:rPr>
              <a:t>“Bij ICP bijvoorbeeld geven ze duidelijk mee wat de gevolgen zijn als je niet naar de les komt. Bij de taalvakken is dit niet het geval” </a:t>
            </a:r>
          </a:p>
        </p:txBody>
      </p:sp>
      <p:sp>
        <p:nvSpPr>
          <p:cNvPr id="7" name="Rechthoek 6">
            <a:extLst>
              <a:ext uri="{FF2B5EF4-FFF2-40B4-BE49-F238E27FC236}">
                <a16:creationId xmlns:a16="http://schemas.microsoft.com/office/drawing/2014/main" id="{70799A2A-BDF9-48E9-A8B3-6D6635CCDE78}"/>
              </a:ext>
            </a:extLst>
          </p:cNvPr>
          <p:cNvSpPr/>
          <p:nvPr/>
        </p:nvSpPr>
        <p:spPr>
          <a:xfrm>
            <a:off x="676276" y="4913343"/>
            <a:ext cx="4591049" cy="1429622"/>
          </a:xfrm>
          <a:prstGeom prst="rect">
            <a:avLst/>
          </a:prstGeom>
        </p:spPr>
        <p:txBody>
          <a:bodyPr wrap="square">
            <a:spAutoFit/>
          </a:bodyPr>
          <a:lstStyle/>
          <a:p>
            <a:pPr>
              <a:lnSpc>
                <a:spcPct val="150000"/>
              </a:lnSpc>
            </a:pPr>
            <a:r>
              <a:rPr lang="nl-BE" sz="2000" i="1" dirty="0">
                <a:solidFill>
                  <a:srgbClr val="000000"/>
                </a:solidFill>
                <a:latin typeface="Calibri" panose="020F0502020204030204" pitchFamily="34" charset="0"/>
              </a:rPr>
              <a:t>“Ik vind het net goed dat de theorie ook meteen wordt toegepast. Je weet echt waarom dat je iets leert.” </a:t>
            </a:r>
          </a:p>
        </p:txBody>
      </p:sp>
    </p:spTree>
    <p:extLst>
      <p:ext uri="{BB962C8B-B14F-4D97-AF65-F5344CB8AC3E}">
        <p14:creationId xmlns:p14="http://schemas.microsoft.com/office/powerpoint/2010/main" val="2166237794"/>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6F09374-3E47-44F2-8A7C-BB5FDDDDDA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48" t="26133" r="11821" b="-2"/>
          <a:stretch/>
        </p:blipFill>
        <p:spPr>
          <a:xfrm>
            <a:off x="321731" y="1945758"/>
            <a:ext cx="5728548" cy="4590507"/>
          </a:xfrm>
          <a:prstGeom prst="rect">
            <a:avLst/>
          </a:prstGeom>
        </p:spPr>
      </p:pic>
      <p:pic>
        <p:nvPicPr>
          <p:cNvPr id="8" name="Afbeelding 7">
            <a:extLst>
              <a:ext uri="{FF2B5EF4-FFF2-40B4-BE49-F238E27FC236}">
                <a16:creationId xmlns:a16="http://schemas.microsoft.com/office/drawing/2014/main" id="{857F85DA-B677-4680-AD12-5F78F5CC77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61" t="31999" r="44053" b="17654"/>
          <a:stretch/>
        </p:blipFill>
        <p:spPr>
          <a:xfrm>
            <a:off x="6230676" y="1945758"/>
            <a:ext cx="5639593" cy="4590507"/>
          </a:xfrm>
          <a:prstGeom prst="rect">
            <a:avLst/>
          </a:prstGeom>
        </p:spPr>
      </p:pic>
      <p:sp>
        <p:nvSpPr>
          <p:cNvPr id="11" name="Rechthoek 10">
            <a:extLst>
              <a:ext uri="{FF2B5EF4-FFF2-40B4-BE49-F238E27FC236}">
                <a16:creationId xmlns:a16="http://schemas.microsoft.com/office/drawing/2014/main" id="{895F20EB-9D0C-42D2-97F3-A613276C1873}"/>
              </a:ext>
            </a:extLst>
          </p:cNvPr>
          <p:cNvSpPr/>
          <p:nvPr/>
        </p:nvSpPr>
        <p:spPr>
          <a:xfrm>
            <a:off x="321730" y="3796898"/>
            <a:ext cx="5324157" cy="2542363"/>
          </a:xfrm>
          <a:prstGeom prst="rect">
            <a:avLst/>
          </a:prstGeom>
          <a:solidFill>
            <a:schemeClr val="bg1"/>
          </a:solidFill>
        </p:spPr>
        <p:txBody>
          <a:bodyPr wrap="square">
            <a:spAutoFit/>
          </a:bodyPr>
          <a:lstStyle/>
          <a:p>
            <a:pPr algn="r">
              <a:lnSpc>
                <a:spcPct val="150000"/>
              </a:lnSpc>
            </a:pPr>
            <a:r>
              <a:rPr lang="nl-BE" i="1">
                <a:latin typeface="Calibri" panose="020F0502020204030204" pitchFamily="34" charset="0"/>
              </a:rPr>
              <a:t>“</a:t>
            </a:r>
            <a:r>
              <a:rPr lang="nl-BE" b="1" i="1">
                <a:solidFill>
                  <a:srgbClr val="EE516E"/>
                </a:solidFill>
                <a:latin typeface="Calibri" panose="020F0502020204030204" pitchFamily="34" charset="0"/>
              </a:rPr>
              <a:t>Meisjes</a:t>
            </a:r>
            <a:r>
              <a:rPr lang="nl-BE" i="1">
                <a:latin typeface="Calibri" panose="020F0502020204030204" pitchFamily="34" charset="0"/>
              </a:rPr>
              <a:t> kiezen ook sneller andere </a:t>
            </a:r>
            <a:r>
              <a:rPr lang="nl-BE" b="1" i="1">
                <a:solidFill>
                  <a:srgbClr val="EE516E"/>
                </a:solidFill>
                <a:latin typeface="Calibri" panose="020F0502020204030204" pitchFamily="34" charset="0"/>
              </a:rPr>
              <a:t>meisjes</a:t>
            </a:r>
            <a:r>
              <a:rPr lang="nl-BE" i="1">
                <a:latin typeface="Calibri" panose="020F0502020204030204" pitchFamily="34" charset="0"/>
              </a:rPr>
              <a:t> voor groepswerk, vaak al met één blik (gelach)” </a:t>
            </a:r>
          </a:p>
          <a:p>
            <a:pPr algn="r">
              <a:lnSpc>
                <a:spcPct val="150000"/>
              </a:lnSpc>
            </a:pPr>
            <a:r>
              <a:rPr lang="nl-BE" i="1">
                <a:latin typeface="Calibri" panose="020F0502020204030204" pitchFamily="34" charset="0"/>
              </a:rPr>
              <a:t>“Ik werk eigenlijk liever samen met </a:t>
            </a:r>
            <a:r>
              <a:rPr lang="nl-BE" b="1" i="1">
                <a:solidFill>
                  <a:srgbClr val="EE516E"/>
                </a:solidFill>
                <a:latin typeface="Calibri" panose="020F0502020204030204" pitchFamily="34" charset="0"/>
              </a:rPr>
              <a:t>meisjes</a:t>
            </a:r>
            <a:r>
              <a:rPr lang="nl-BE" i="1">
                <a:latin typeface="Calibri" panose="020F0502020204030204" pitchFamily="34" charset="0"/>
              </a:rPr>
              <a:t>. Ik heb in mijn hoofd dat </a:t>
            </a:r>
            <a:r>
              <a:rPr lang="nl-BE" b="1" i="1">
                <a:solidFill>
                  <a:srgbClr val="EE516E"/>
                </a:solidFill>
                <a:latin typeface="Calibri" panose="020F0502020204030204" pitchFamily="34" charset="0"/>
              </a:rPr>
              <a:t>meisjes</a:t>
            </a:r>
            <a:r>
              <a:rPr lang="nl-BE" i="1">
                <a:latin typeface="Calibri" panose="020F0502020204030204" pitchFamily="34" charset="0"/>
              </a:rPr>
              <a:t> meer werken voor school.”</a:t>
            </a:r>
          </a:p>
          <a:p>
            <a:pPr algn="r">
              <a:lnSpc>
                <a:spcPct val="150000"/>
              </a:lnSpc>
            </a:pPr>
            <a:r>
              <a:rPr lang="nl-BE" i="1">
                <a:latin typeface="Calibri" panose="020F0502020204030204" pitchFamily="34" charset="0"/>
              </a:rPr>
              <a:t>“</a:t>
            </a:r>
            <a:r>
              <a:rPr lang="nl-BE" b="1" i="1">
                <a:solidFill>
                  <a:srgbClr val="EE516E"/>
                </a:solidFill>
                <a:latin typeface="Calibri" panose="020F0502020204030204" pitchFamily="34" charset="0"/>
              </a:rPr>
              <a:t>Meisjes</a:t>
            </a:r>
            <a:r>
              <a:rPr lang="nl-BE" i="1">
                <a:latin typeface="Calibri" panose="020F0502020204030204" pitchFamily="34" charset="0"/>
              </a:rPr>
              <a:t> steunen elkaar rapper en hechten minder aandacht aan ideeën van </a:t>
            </a:r>
            <a:r>
              <a:rPr lang="nl-BE" b="1" i="1">
                <a:solidFill>
                  <a:srgbClr val="76A8BF"/>
                </a:solidFill>
                <a:latin typeface="Calibri" panose="020F0502020204030204" pitchFamily="34" charset="0"/>
              </a:rPr>
              <a:t>jongens</a:t>
            </a:r>
            <a:r>
              <a:rPr lang="nl-BE" i="1">
                <a:latin typeface="Calibri" panose="020F0502020204030204" pitchFamily="34" charset="0"/>
              </a:rPr>
              <a:t>.” </a:t>
            </a:r>
          </a:p>
        </p:txBody>
      </p:sp>
      <p:sp>
        <p:nvSpPr>
          <p:cNvPr id="13" name="Rechthoek 12">
            <a:extLst>
              <a:ext uri="{FF2B5EF4-FFF2-40B4-BE49-F238E27FC236}">
                <a16:creationId xmlns:a16="http://schemas.microsoft.com/office/drawing/2014/main" id="{A32E623B-583C-45F4-ADCA-4902DA86B3E5}"/>
              </a:ext>
            </a:extLst>
          </p:cNvPr>
          <p:cNvSpPr/>
          <p:nvPr/>
        </p:nvSpPr>
        <p:spPr>
          <a:xfrm>
            <a:off x="6634716" y="3796898"/>
            <a:ext cx="5235553" cy="2542363"/>
          </a:xfrm>
          <a:prstGeom prst="rect">
            <a:avLst/>
          </a:prstGeom>
          <a:solidFill>
            <a:schemeClr val="bg1"/>
          </a:solidFill>
        </p:spPr>
        <p:txBody>
          <a:bodyPr wrap="square">
            <a:spAutoFit/>
          </a:bodyPr>
          <a:lstStyle/>
          <a:p>
            <a:pPr>
              <a:lnSpc>
                <a:spcPct val="150000"/>
              </a:lnSpc>
            </a:pPr>
            <a:r>
              <a:rPr lang="nl-BE" i="1">
                <a:latin typeface="Calibri" panose="020F0502020204030204" pitchFamily="34" charset="0"/>
              </a:rPr>
              <a:t>“</a:t>
            </a:r>
            <a:r>
              <a:rPr lang="nl-BE" b="1" i="1">
                <a:solidFill>
                  <a:srgbClr val="76A8BF"/>
                </a:solidFill>
                <a:latin typeface="Calibri" panose="020F0502020204030204" pitchFamily="34" charset="0"/>
              </a:rPr>
              <a:t>Jongens</a:t>
            </a:r>
            <a:r>
              <a:rPr lang="nl-BE" i="1">
                <a:latin typeface="Calibri" panose="020F0502020204030204" pitchFamily="34" charset="0"/>
              </a:rPr>
              <a:t> nemen minder snel verantwoordelijkheid als ze samenwerken met </a:t>
            </a:r>
            <a:r>
              <a:rPr lang="nl-BE" b="1" i="1">
                <a:solidFill>
                  <a:srgbClr val="EE516E"/>
                </a:solidFill>
                <a:latin typeface="Calibri" panose="020F0502020204030204" pitchFamily="34" charset="0"/>
              </a:rPr>
              <a:t>meisjes</a:t>
            </a:r>
            <a:r>
              <a:rPr lang="nl-BE" i="1">
                <a:latin typeface="Calibri" panose="020F0502020204030204" pitchFamily="34" charset="0"/>
              </a:rPr>
              <a:t>, </a:t>
            </a:r>
            <a:r>
              <a:rPr lang="nl-BE" b="1" i="1">
                <a:solidFill>
                  <a:srgbClr val="EE516E"/>
                </a:solidFill>
                <a:latin typeface="Calibri" panose="020F0502020204030204" pitchFamily="34" charset="0"/>
              </a:rPr>
              <a:t>meisjes</a:t>
            </a:r>
            <a:r>
              <a:rPr lang="nl-BE" i="1">
                <a:latin typeface="Calibri" panose="020F0502020204030204" pitchFamily="34" charset="0"/>
              </a:rPr>
              <a:t> hebben sneller iets in hun hoofd over hoe ze iets willen uitwerken.” </a:t>
            </a:r>
            <a:r>
              <a:rPr lang="nl-BE" i="1"/>
              <a:t>“Omdat er minder </a:t>
            </a:r>
            <a:r>
              <a:rPr lang="nl-BE" b="1" i="1">
                <a:solidFill>
                  <a:srgbClr val="76A8BF"/>
                </a:solidFill>
              </a:rPr>
              <a:t>jongens</a:t>
            </a:r>
            <a:r>
              <a:rPr lang="nl-BE" i="1"/>
              <a:t> zijn, val je sneller op.</a:t>
            </a:r>
            <a:br>
              <a:rPr lang="nl-BE" i="1"/>
            </a:br>
            <a:r>
              <a:rPr lang="nl-BE" i="1"/>
              <a:t>De docent spreekt je sneller aan of gebruikt je als voorbeeld.”</a:t>
            </a:r>
            <a:r>
              <a:rPr lang="nl-BE"/>
              <a:t> </a:t>
            </a:r>
            <a:endParaRPr lang="nl-BE" i="1">
              <a:latin typeface="Calibri" panose="020F0502020204030204" pitchFamily="34" charset="0"/>
            </a:endParaRPr>
          </a:p>
        </p:txBody>
      </p:sp>
      <p:sp>
        <p:nvSpPr>
          <p:cNvPr id="6" name="Rechthoek 5">
            <a:extLst>
              <a:ext uri="{FF2B5EF4-FFF2-40B4-BE49-F238E27FC236}">
                <a16:creationId xmlns:a16="http://schemas.microsoft.com/office/drawing/2014/main" id="{7846EF61-B104-42DA-8D6A-3BB28349F0CB}"/>
              </a:ext>
            </a:extLst>
          </p:cNvPr>
          <p:cNvSpPr/>
          <p:nvPr/>
        </p:nvSpPr>
        <p:spPr>
          <a:xfrm>
            <a:off x="321730" y="321732"/>
            <a:ext cx="11548539" cy="1323439"/>
          </a:xfrm>
          <a:prstGeom prst="rect">
            <a:avLst/>
          </a:prstGeom>
          <a:solidFill>
            <a:schemeClr val="bg1"/>
          </a:solidFill>
        </p:spPr>
        <p:txBody>
          <a:bodyPr wrap="square">
            <a:spAutoFit/>
          </a:bodyPr>
          <a:lstStyle/>
          <a:p>
            <a:pPr algn="ctr"/>
            <a:r>
              <a:rPr lang="nl-BE" sz="4000" b="1" i="1" cap="small"/>
              <a:t>“maar eigenlijk hangt het meer af</a:t>
            </a:r>
            <a:br>
              <a:rPr lang="nl-BE" sz="4000" b="1" i="1" cap="small"/>
            </a:br>
            <a:r>
              <a:rPr lang="nl-BE" sz="4000" b="1" i="1" cap="small"/>
              <a:t> van karakter dan van geslacht.”</a:t>
            </a:r>
            <a:endParaRPr lang="nl-BE" sz="1600" i="1"/>
          </a:p>
        </p:txBody>
      </p:sp>
    </p:spTree>
    <p:extLst>
      <p:ext uri="{BB962C8B-B14F-4D97-AF65-F5344CB8AC3E}">
        <p14:creationId xmlns:p14="http://schemas.microsoft.com/office/powerpoint/2010/main" val="2795221988"/>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BFAD5E6-7512-4E96-98DB-3B291A6694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472"/>
          <a:stretch/>
        </p:blipFill>
        <p:spPr>
          <a:xfrm flipH="1">
            <a:off x="0" y="0"/>
            <a:ext cx="5024718" cy="6858000"/>
          </a:xfrm>
          <a:prstGeom prst="rect">
            <a:avLst/>
          </a:prstGeom>
        </p:spPr>
      </p:pic>
      <p:sp>
        <p:nvSpPr>
          <p:cNvPr id="7" name="Rechthoek 6">
            <a:extLst>
              <a:ext uri="{FF2B5EF4-FFF2-40B4-BE49-F238E27FC236}">
                <a16:creationId xmlns:a16="http://schemas.microsoft.com/office/drawing/2014/main" id="{54DE12DE-97D4-4E47-A14E-98734220BB3C}"/>
              </a:ext>
            </a:extLst>
          </p:cNvPr>
          <p:cNvSpPr/>
          <p:nvPr/>
        </p:nvSpPr>
        <p:spPr>
          <a:xfrm>
            <a:off x="0" y="0"/>
            <a:ext cx="5024718" cy="6858000"/>
          </a:xfrm>
          <a:prstGeom prst="rect">
            <a:avLst/>
          </a:prstGeom>
          <a:gradFill flip="none" rotWithShape="1">
            <a:gsLst>
              <a:gs pos="0">
                <a:schemeClr val="accent1">
                  <a:lumMod val="5000"/>
                  <a:lumOff val="95000"/>
                  <a:alpha val="0"/>
                </a:schemeClr>
              </a:gs>
              <a:gs pos="8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hthoek 3">
            <a:extLst>
              <a:ext uri="{FF2B5EF4-FFF2-40B4-BE49-F238E27FC236}">
                <a16:creationId xmlns:a16="http://schemas.microsoft.com/office/drawing/2014/main" id="{F1C07438-EB9E-4942-AC7C-46178EF8567C}"/>
              </a:ext>
            </a:extLst>
          </p:cNvPr>
          <p:cNvSpPr/>
          <p:nvPr/>
        </p:nvSpPr>
        <p:spPr>
          <a:xfrm>
            <a:off x="1423987" y="1801114"/>
            <a:ext cx="9344025" cy="2369880"/>
          </a:xfrm>
          <a:prstGeom prst="rect">
            <a:avLst/>
          </a:prstGeom>
          <a:noFill/>
        </p:spPr>
        <p:txBody>
          <a:bodyPr wrap="square">
            <a:spAutoFit/>
          </a:bodyPr>
          <a:lstStyle/>
          <a:p>
            <a:pPr algn="ctr"/>
            <a:r>
              <a:rPr lang="nl-BE" sz="6000" b="1" cap="small"/>
              <a:t>weinig bewust van gender gap in schoolprestaties</a:t>
            </a:r>
          </a:p>
          <a:p>
            <a:pPr algn="ctr"/>
            <a:endParaRPr lang="nl-BE" sz="2800"/>
          </a:p>
        </p:txBody>
      </p:sp>
      <p:sp>
        <p:nvSpPr>
          <p:cNvPr id="5" name="Rechthoek 4">
            <a:extLst>
              <a:ext uri="{FF2B5EF4-FFF2-40B4-BE49-F238E27FC236}">
                <a16:creationId xmlns:a16="http://schemas.microsoft.com/office/drawing/2014/main" id="{A55FF818-C9E0-44C2-A96D-F4BB8458BBFE}"/>
              </a:ext>
            </a:extLst>
          </p:cNvPr>
          <p:cNvSpPr/>
          <p:nvPr/>
        </p:nvSpPr>
        <p:spPr>
          <a:xfrm>
            <a:off x="4016230" y="3709329"/>
            <a:ext cx="4159537" cy="461665"/>
          </a:xfrm>
          <a:prstGeom prst="rect">
            <a:avLst/>
          </a:prstGeom>
        </p:spPr>
        <p:txBody>
          <a:bodyPr wrap="none">
            <a:spAutoFit/>
          </a:bodyPr>
          <a:lstStyle/>
          <a:p>
            <a:r>
              <a:rPr lang="nl-BE" sz="2400" b="1" cap="small"/>
              <a:t>ze liggen er ook niet wakker van</a:t>
            </a:r>
          </a:p>
        </p:txBody>
      </p:sp>
      <p:sp>
        <p:nvSpPr>
          <p:cNvPr id="8" name="Rechthoek 7">
            <a:extLst>
              <a:ext uri="{FF2B5EF4-FFF2-40B4-BE49-F238E27FC236}">
                <a16:creationId xmlns:a16="http://schemas.microsoft.com/office/drawing/2014/main" id="{DD7810E9-A64D-4F47-8016-8D0CFC7CEED0}"/>
              </a:ext>
            </a:extLst>
          </p:cNvPr>
          <p:cNvSpPr/>
          <p:nvPr/>
        </p:nvSpPr>
        <p:spPr>
          <a:xfrm>
            <a:off x="3462360" y="5393211"/>
            <a:ext cx="5267276" cy="880369"/>
          </a:xfrm>
          <a:prstGeom prst="rect">
            <a:avLst/>
          </a:prstGeom>
        </p:spPr>
        <p:txBody>
          <a:bodyPr wrap="none">
            <a:spAutoFit/>
          </a:bodyPr>
          <a:lstStyle/>
          <a:p>
            <a:pPr algn="ctr">
              <a:lnSpc>
                <a:spcPct val="150000"/>
              </a:lnSpc>
            </a:pPr>
            <a:r>
              <a:rPr lang="nl-BE"/>
              <a:t>Focus niet op kennis of attitude</a:t>
            </a:r>
          </a:p>
          <a:p>
            <a:pPr algn="ctr">
              <a:lnSpc>
                <a:spcPct val="150000"/>
              </a:lnSpc>
            </a:pPr>
            <a:r>
              <a:rPr lang="nl-BE"/>
              <a:t>Verander het gedrag door de omgeving aan te passen</a:t>
            </a:r>
          </a:p>
        </p:txBody>
      </p:sp>
    </p:spTree>
    <p:extLst>
      <p:ext uri="{BB962C8B-B14F-4D97-AF65-F5344CB8AC3E}">
        <p14:creationId xmlns:p14="http://schemas.microsoft.com/office/powerpoint/2010/main" val="1739571256"/>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F94163E4-3483-4E40-9146-B96C0884A60D}"/>
              </a:ext>
            </a:extLst>
          </p:cNvPr>
          <p:cNvSpPr/>
          <p:nvPr/>
        </p:nvSpPr>
        <p:spPr>
          <a:xfrm>
            <a:off x="321730" y="439752"/>
            <a:ext cx="7086767" cy="1862048"/>
          </a:xfrm>
          <a:prstGeom prst="rect">
            <a:avLst/>
          </a:prstGeom>
          <a:solidFill>
            <a:schemeClr val="bg1"/>
          </a:solidFill>
        </p:spPr>
        <p:txBody>
          <a:bodyPr wrap="square">
            <a:spAutoFit/>
          </a:bodyPr>
          <a:lstStyle/>
          <a:p>
            <a:pPr algn="ctr"/>
            <a:r>
              <a:rPr lang="nl-BE" sz="11500" b="1" cap="small"/>
              <a:t>motiveert</a:t>
            </a:r>
            <a:endParaRPr lang="nl-BE" sz="5400"/>
          </a:p>
        </p:txBody>
      </p:sp>
      <p:sp>
        <p:nvSpPr>
          <p:cNvPr id="12" name="Tekstvak 11">
            <a:extLst>
              <a:ext uri="{FF2B5EF4-FFF2-40B4-BE49-F238E27FC236}">
                <a16:creationId xmlns:a16="http://schemas.microsoft.com/office/drawing/2014/main" id="{B8522A86-C7AC-4565-AD8B-56316B145838}"/>
              </a:ext>
            </a:extLst>
          </p:cNvPr>
          <p:cNvSpPr txBox="1"/>
          <p:nvPr/>
        </p:nvSpPr>
        <p:spPr>
          <a:xfrm>
            <a:off x="321730" y="321732"/>
            <a:ext cx="7086767" cy="738664"/>
          </a:xfrm>
          <a:prstGeom prst="rect">
            <a:avLst/>
          </a:prstGeom>
          <a:solidFill>
            <a:schemeClr val="bg1"/>
          </a:solidFill>
        </p:spPr>
        <p:txBody>
          <a:bodyPr wrap="square" rtlCol="0">
            <a:spAutoFit/>
          </a:bodyPr>
          <a:lstStyle/>
          <a:p>
            <a:pPr algn="ctr"/>
            <a:r>
              <a:rPr lang="nl-BE" sz="4200" b="1" cap="small"/>
              <a:t>realistische werkomgeving</a:t>
            </a:r>
          </a:p>
        </p:txBody>
      </p:sp>
      <p:sp>
        <p:nvSpPr>
          <p:cNvPr id="13" name="Tekstvak 12">
            <a:extLst>
              <a:ext uri="{FF2B5EF4-FFF2-40B4-BE49-F238E27FC236}">
                <a16:creationId xmlns:a16="http://schemas.microsoft.com/office/drawing/2014/main" id="{622FED09-CD2F-421B-8409-78F4F3EB75F2}"/>
              </a:ext>
            </a:extLst>
          </p:cNvPr>
          <p:cNvSpPr txBox="1"/>
          <p:nvPr/>
        </p:nvSpPr>
        <p:spPr>
          <a:xfrm>
            <a:off x="999681" y="2106276"/>
            <a:ext cx="10706765" cy="4476610"/>
          </a:xfrm>
          <a:prstGeom prst="rect">
            <a:avLst/>
          </a:prstGeom>
          <a:solidFill>
            <a:schemeClr val="bg1"/>
          </a:solidFill>
        </p:spPr>
        <p:txBody>
          <a:bodyPr wrap="square" rtlCol="0">
            <a:spAutoFit/>
          </a:bodyPr>
          <a:lstStyle/>
          <a:p>
            <a:pPr>
              <a:lnSpc>
                <a:spcPct val="150000"/>
              </a:lnSpc>
            </a:pPr>
            <a:r>
              <a:rPr lang="nl-BE" sz="2000" b="1" dirty="0"/>
              <a:t>Hoe creëren we een werkveldgevoel?</a:t>
            </a:r>
          </a:p>
          <a:p>
            <a:pPr marL="457200" indent="-457200">
              <a:lnSpc>
                <a:spcPct val="150000"/>
              </a:lnSpc>
              <a:buFont typeface="Courier New" panose="02070309020205020404" pitchFamily="49" charset="0"/>
              <a:buChar char="o"/>
            </a:pPr>
            <a:r>
              <a:rPr lang="nl-BE" sz="2000" dirty="0"/>
              <a:t>Weg met de klassieke klasopstelling?</a:t>
            </a:r>
          </a:p>
          <a:p>
            <a:pPr marL="457200" indent="-457200">
              <a:lnSpc>
                <a:spcPct val="150000"/>
              </a:lnSpc>
              <a:buFont typeface="Courier New" panose="02070309020205020404" pitchFamily="49" charset="0"/>
              <a:buChar char="o"/>
            </a:pPr>
            <a:r>
              <a:rPr lang="nl-BE" sz="2000" dirty="0"/>
              <a:t>Minder regeltjes, wel relevante en consequente afspraken?</a:t>
            </a:r>
          </a:p>
          <a:p>
            <a:pPr marL="457200" indent="-457200">
              <a:lnSpc>
                <a:spcPct val="150000"/>
              </a:lnSpc>
              <a:buFont typeface="Courier New" panose="02070309020205020404" pitchFamily="49" charset="0"/>
              <a:buChar char="o"/>
            </a:pPr>
            <a:r>
              <a:rPr lang="nl-BE" sz="2000" dirty="0"/>
              <a:t>De lat hoger leggen (dan 10/20) in functie van relevantie voor latere job?</a:t>
            </a:r>
          </a:p>
          <a:p>
            <a:pPr marL="457200" indent="-457200">
              <a:lnSpc>
                <a:spcPct val="150000"/>
              </a:lnSpc>
              <a:buFont typeface="Courier New" panose="02070309020205020404" pitchFamily="49" charset="0"/>
              <a:buChar char="o"/>
            </a:pPr>
            <a:r>
              <a:rPr lang="nl-BE" sz="2000" dirty="0"/>
              <a:t>Echte opdrachtgevers geven briefings (video), docent evalueert?</a:t>
            </a:r>
          </a:p>
          <a:p>
            <a:pPr marL="457200" indent="-457200">
              <a:lnSpc>
                <a:spcPct val="150000"/>
              </a:lnSpc>
              <a:buFont typeface="Courier New" panose="02070309020205020404" pitchFamily="49" charset="0"/>
              <a:buChar char="o"/>
            </a:pPr>
            <a:r>
              <a:rPr lang="nl-BE" sz="2000" dirty="0"/>
              <a:t>Minder beleren, meer coachen als een evenwaardige persoon?</a:t>
            </a:r>
          </a:p>
          <a:p>
            <a:pPr marL="457200" indent="-457200">
              <a:lnSpc>
                <a:spcPct val="150000"/>
              </a:lnSpc>
              <a:buFont typeface="Courier New" panose="02070309020205020404" pitchFamily="49" charset="0"/>
              <a:buChar char="o"/>
            </a:pPr>
            <a:r>
              <a:rPr lang="nl-BE" sz="2000" dirty="0"/>
              <a:t>Taalniveaus differentiëren: ruimte om taal te gebruiken i.p.v. te studeren?</a:t>
            </a:r>
          </a:p>
          <a:p>
            <a:pPr marL="457200" indent="-457200">
              <a:lnSpc>
                <a:spcPct val="150000"/>
              </a:lnSpc>
              <a:buFont typeface="Courier New" panose="02070309020205020404" pitchFamily="49" charset="0"/>
              <a:buChar char="o"/>
            </a:pPr>
            <a:r>
              <a:rPr lang="nl-BE" sz="2000" dirty="0"/>
              <a:t>Docent = senior, student = junior</a:t>
            </a:r>
          </a:p>
          <a:p>
            <a:pPr>
              <a:lnSpc>
                <a:spcPct val="150000"/>
              </a:lnSpc>
            </a:pPr>
            <a:endParaRPr lang="nl-BE" sz="1200" dirty="0"/>
          </a:p>
          <a:p>
            <a:pPr>
              <a:lnSpc>
                <a:spcPct val="150000"/>
              </a:lnSpc>
            </a:pPr>
            <a:r>
              <a:rPr lang="nl-BE" sz="2000" b="1" dirty="0"/>
              <a:t>Vraagt om een totaalaanpak.</a:t>
            </a:r>
            <a:endParaRPr lang="nl-BE" sz="1400" b="1" dirty="0"/>
          </a:p>
        </p:txBody>
      </p:sp>
    </p:spTree>
    <p:extLst>
      <p:ext uri="{BB962C8B-B14F-4D97-AF65-F5344CB8AC3E}">
        <p14:creationId xmlns:p14="http://schemas.microsoft.com/office/powerpoint/2010/main" val="2060118551"/>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84E694D-086C-4D8D-AD06-055AED12C741}"/>
              </a:ext>
            </a:extLst>
          </p:cNvPr>
          <p:cNvSpPr/>
          <p:nvPr/>
        </p:nvSpPr>
        <p:spPr>
          <a:xfrm>
            <a:off x="2392326" y="2875002"/>
            <a:ext cx="8375686" cy="1107996"/>
          </a:xfrm>
          <a:prstGeom prst="rect">
            <a:avLst/>
          </a:prstGeom>
          <a:solidFill>
            <a:schemeClr val="bg1"/>
          </a:solidFill>
        </p:spPr>
        <p:txBody>
          <a:bodyPr wrap="square">
            <a:spAutoFit/>
          </a:bodyPr>
          <a:lstStyle/>
          <a:p>
            <a:pPr algn="ctr"/>
            <a:r>
              <a:rPr lang="nl-BE" sz="6600" b="1" cap="small"/>
              <a:t>en de meisjes?</a:t>
            </a:r>
            <a:endParaRPr lang="nl-BE" sz="3200"/>
          </a:p>
        </p:txBody>
      </p:sp>
      <p:sp>
        <p:nvSpPr>
          <p:cNvPr id="5" name="Rechthoek 4">
            <a:extLst>
              <a:ext uri="{FF2B5EF4-FFF2-40B4-BE49-F238E27FC236}">
                <a16:creationId xmlns:a16="http://schemas.microsoft.com/office/drawing/2014/main" id="{94A1B92D-6DD1-40B4-90C5-675C97EEF307}"/>
              </a:ext>
            </a:extLst>
          </p:cNvPr>
          <p:cNvSpPr/>
          <p:nvPr/>
        </p:nvSpPr>
        <p:spPr>
          <a:xfrm>
            <a:off x="2243470" y="3982998"/>
            <a:ext cx="7705059" cy="880369"/>
          </a:xfrm>
          <a:prstGeom prst="rect">
            <a:avLst/>
          </a:prstGeom>
        </p:spPr>
        <p:txBody>
          <a:bodyPr wrap="none">
            <a:spAutoFit/>
          </a:bodyPr>
          <a:lstStyle/>
          <a:p>
            <a:pPr algn="ctr">
              <a:lnSpc>
                <a:spcPct val="150000"/>
              </a:lnSpc>
            </a:pPr>
            <a:r>
              <a:rPr lang="nl-BE"/>
              <a:t>…hebben de discipline en intrinsieke motivatie om te streven naar een 18 op 20,</a:t>
            </a:r>
            <a:br>
              <a:rPr lang="nl-BE"/>
            </a:br>
            <a:r>
              <a:rPr lang="nl-BE"/>
              <a:t>ongeacht de omgeving waarin dat moet.</a:t>
            </a:r>
          </a:p>
        </p:txBody>
      </p:sp>
      <p:sp>
        <p:nvSpPr>
          <p:cNvPr id="6" name="Rechthoek 5">
            <a:extLst>
              <a:ext uri="{FF2B5EF4-FFF2-40B4-BE49-F238E27FC236}">
                <a16:creationId xmlns:a16="http://schemas.microsoft.com/office/drawing/2014/main" id="{444A7306-DEF9-4C38-B8CA-52C1AA8AC659}"/>
              </a:ext>
            </a:extLst>
          </p:cNvPr>
          <p:cNvSpPr/>
          <p:nvPr/>
        </p:nvSpPr>
        <p:spPr>
          <a:xfrm>
            <a:off x="6331159" y="6184015"/>
            <a:ext cx="5682389" cy="464871"/>
          </a:xfrm>
          <a:prstGeom prst="rect">
            <a:avLst/>
          </a:prstGeom>
        </p:spPr>
        <p:txBody>
          <a:bodyPr wrap="none">
            <a:spAutoFit/>
          </a:bodyPr>
          <a:lstStyle/>
          <a:p>
            <a:pPr algn="ctr">
              <a:lnSpc>
                <a:spcPct val="150000"/>
              </a:lnSpc>
            </a:pPr>
            <a:r>
              <a:rPr lang="nl-BE" b="1" cap="small" err="1"/>
              <a:t>ps</a:t>
            </a:r>
            <a:r>
              <a:rPr lang="nl-BE" cap="small"/>
              <a:t> de diversiteit onder jongens én onder meisjes is zeer groot</a:t>
            </a:r>
          </a:p>
        </p:txBody>
      </p:sp>
      <p:pic>
        <p:nvPicPr>
          <p:cNvPr id="3076" name="Picture 4" descr="Afbeeldingsresultaat voor barbie">
            <a:extLst>
              <a:ext uri="{FF2B5EF4-FFF2-40B4-BE49-F238E27FC236}">
                <a16:creationId xmlns:a16="http://schemas.microsoft.com/office/drawing/2014/main" id="{4ED1D6C4-FB3F-481A-8E1A-26D2A216E1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5680" y="1492768"/>
            <a:ext cx="1576228" cy="233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43806"/>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44E0C61-5DD3-4018-9106-45E1029D3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11" t="31863" r="31546" b="-2"/>
          <a:stretch/>
        </p:blipFill>
        <p:spPr>
          <a:xfrm>
            <a:off x="7499941" y="2301800"/>
            <a:ext cx="4370327" cy="4234465"/>
          </a:xfrm>
          <a:prstGeom prst="rect">
            <a:avLst/>
          </a:prstGeom>
        </p:spPr>
      </p:pic>
      <p:sp>
        <p:nvSpPr>
          <p:cNvPr id="12" name="Rechthoek 11">
            <a:extLst>
              <a:ext uri="{FF2B5EF4-FFF2-40B4-BE49-F238E27FC236}">
                <a16:creationId xmlns:a16="http://schemas.microsoft.com/office/drawing/2014/main" id="{FF723E69-0A0F-4449-96B7-C78584E63566}"/>
              </a:ext>
            </a:extLst>
          </p:cNvPr>
          <p:cNvSpPr/>
          <p:nvPr/>
        </p:nvSpPr>
        <p:spPr>
          <a:xfrm>
            <a:off x="7499939" y="816778"/>
            <a:ext cx="4370328" cy="1107996"/>
          </a:xfrm>
          <a:prstGeom prst="rect">
            <a:avLst/>
          </a:prstGeom>
          <a:solidFill>
            <a:schemeClr val="bg1"/>
          </a:solidFill>
        </p:spPr>
        <p:txBody>
          <a:bodyPr wrap="square">
            <a:spAutoFit/>
          </a:bodyPr>
          <a:lstStyle/>
          <a:p>
            <a:pPr algn="ctr"/>
            <a:r>
              <a:rPr lang="nl-BE" sz="6600" b="1" cap="small"/>
              <a:t>demotiveert</a:t>
            </a:r>
            <a:endParaRPr lang="nl-BE" sz="3200"/>
          </a:p>
        </p:txBody>
      </p:sp>
      <p:pic>
        <p:nvPicPr>
          <p:cNvPr id="9" name="Afbeelding 8">
            <a:extLst>
              <a:ext uri="{FF2B5EF4-FFF2-40B4-BE49-F238E27FC236}">
                <a16:creationId xmlns:a16="http://schemas.microsoft.com/office/drawing/2014/main" id="{9BA79B19-7C02-4C11-AA61-5C2AA31B77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35" t="-2" r="9045"/>
          <a:stretch/>
        </p:blipFill>
        <p:spPr>
          <a:xfrm>
            <a:off x="321731" y="321732"/>
            <a:ext cx="7086768" cy="6214533"/>
          </a:xfrm>
          <a:prstGeom prst="rect">
            <a:avLst/>
          </a:prstGeom>
        </p:spPr>
      </p:pic>
      <p:sp>
        <p:nvSpPr>
          <p:cNvPr id="14" name="Rechthoek 13">
            <a:extLst>
              <a:ext uri="{FF2B5EF4-FFF2-40B4-BE49-F238E27FC236}">
                <a16:creationId xmlns:a16="http://schemas.microsoft.com/office/drawing/2014/main" id="{6D9BE082-1243-447E-9094-1D30ECFFBBA7}"/>
              </a:ext>
            </a:extLst>
          </p:cNvPr>
          <p:cNvSpPr/>
          <p:nvPr/>
        </p:nvSpPr>
        <p:spPr>
          <a:xfrm>
            <a:off x="321730" y="439752"/>
            <a:ext cx="7086767" cy="1862048"/>
          </a:xfrm>
          <a:prstGeom prst="rect">
            <a:avLst/>
          </a:prstGeom>
          <a:solidFill>
            <a:schemeClr val="bg1"/>
          </a:solidFill>
        </p:spPr>
        <p:txBody>
          <a:bodyPr wrap="square">
            <a:spAutoFit/>
          </a:bodyPr>
          <a:lstStyle/>
          <a:p>
            <a:pPr algn="ctr"/>
            <a:r>
              <a:rPr lang="nl-BE" sz="11500" b="1" cap="small"/>
              <a:t>motiveert</a:t>
            </a:r>
            <a:endParaRPr lang="nl-BE" sz="5400"/>
          </a:p>
        </p:txBody>
      </p:sp>
      <p:sp>
        <p:nvSpPr>
          <p:cNvPr id="10" name="Tekstvak 9">
            <a:extLst>
              <a:ext uri="{FF2B5EF4-FFF2-40B4-BE49-F238E27FC236}">
                <a16:creationId xmlns:a16="http://schemas.microsoft.com/office/drawing/2014/main" id="{274D39C2-D050-415F-A72B-DD6D302CE3C1}"/>
              </a:ext>
            </a:extLst>
          </p:cNvPr>
          <p:cNvSpPr txBox="1"/>
          <p:nvPr/>
        </p:nvSpPr>
        <p:spPr>
          <a:xfrm>
            <a:off x="7499940" y="321732"/>
            <a:ext cx="4370327" cy="830997"/>
          </a:xfrm>
          <a:prstGeom prst="rect">
            <a:avLst/>
          </a:prstGeom>
          <a:solidFill>
            <a:schemeClr val="bg1"/>
          </a:solidFill>
        </p:spPr>
        <p:txBody>
          <a:bodyPr wrap="square" rtlCol="0">
            <a:spAutoFit/>
          </a:bodyPr>
          <a:lstStyle/>
          <a:p>
            <a:pPr algn="ctr"/>
            <a:r>
              <a:rPr lang="nl-BE" sz="4600" b="1" cap="small"/>
              <a:t>schoolse context</a:t>
            </a:r>
          </a:p>
        </p:txBody>
      </p:sp>
      <p:sp>
        <p:nvSpPr>
          <p:cNvPr id="13" name="Tekstvak 12">
            <a:extLst>
              <a:ext uri="{FF2B5EF4-FFF2-40B4-BE49-F238E27FC236}">
                <a16:creationId xmlns:a16="http://schemas.microsoft.com/office/drawing/2014/main" id="{60C68FA0-9F5B-410D-B830-C0C149848A0C}"/>
              </a:ext>
            </a:extLst>
          </p:cNvPr>
          <p:cNvSpPr txBox="1"/>
          <p:nvPr/>
        </p:nvSpPr>
        <p:spPr>
          <a:xfrm>
            <a:off x="321730" y="321732"/>
            <a:ext cx="7086767" cy="738664"/>
          </a:xfrm>
          <a:prstGeom prst="rect">
            <a:avLst/>
          </a:prstGeom>
          <a:solidFill>
            <a:schemeClr val="bg1"/>
          </a:solidFill>
        </p:spPr>
        <p:txBody>
          <a:bodyPr wrap="square" rtlCol="0">
            <a:spAutoFit/>
          </a:bodyPr>
          <a:lstStyle/>
          <a:p>
            <a:pPr algn="ctr"/>
            <a:r>
              <a:rPr lang="nl-BE" sz="4200" b="1" cap="small"/>
              <a:t>realistische werkomgeving</a:t>
            </a:r>
          </a:p>
        </p:txBody>
      </p:sp>
    </p:spTree>
    <p:extLst>
      <p:ext uri="{BB962C8B-B14F-4D97-AF65-F5344CB8AC3E}">
        <p14:creationId xmlns:p14="http://schemas.microsoft.com/office/powerpoint/2010/main" val="4013742132"/>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568C814-025C-453B-9B2A-92FE5E056A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1447" cy="6858000"/>
          </a:xfrm>
          <a:prstGeom prst="rect">
            <a:avLst/>
          </a:prstGeom>
        </p:spPr>
      </p:pic>
      <p:sp>
        <p:nvSpPr>
          <p:cNvPr id="5" name="Rechthoek 4">
            <a:extLst>
              <a:ext uri="{FF2B5EF4-FFF2-40B4-BE49-F238E27FC236}">
                <a16:creationId xmlns:a16="http://schemas.microsoft.com/office/drawing/2014/main" id="{F0A27DDF-C8D1-46B0-974A-78E27583B367}"/>
              </a:ext>
            </a:extLst>
          </p:cNvPr>
          <p:cNvSpPr/>
          <p:nvPr/>
        </p:nvSpPr>
        <p:spPr>
          <a:xfrm>
            <a:off x="4779430" y="344502"/>
            <a:ext cx="7086767" cy="1862048"/>
          </a:xfrm>
          <a:prstGeom prst="rect">
            <a:avLst/>
          </a:prstGeom>
          <a:solidFill>
            <a:schemeClr val="bg1"/>
          </a:solidFill>
        </p:spPr>
        <p:txBody>
          <a:bodyPr wrap="square">
            <a:spAutoFit/>
          </a:bodyPr>
          <a:lstStyle/>
          <a:p>
            <a:pPr algn="ctr"/>
            <a:r>
              <a:rPr lang="nl-BE" sz="11500" b="1" cap="small"/>
              <a:t>motiveert</a:t>
            </a:r>
            <a:endParaRPr lang="nl-BE" sz="5400"/>
          </a:p>
        </p:txBody>
      </p:sp>
      <p:sp>
        <p:nvSpPr>
          <p:cNvPr id="6" name="Tekstvak 5">
            <a:extLst>
              <a:ext uri="{FF2B5EF4-FFF2-40B4-BE49-F238E27FC236}">
                <a16:creationId xmlns:a16="http://schemas.microsoft.com/office/drawing/2014/main" id="{DC5725B2-F6F2-4F46-AA36-76677EE8CBBE}"/>
              </a:ext>
            </a:extLst>
          </p:cNvPr>
          <p:cNvSpPr txBox="1"/>
          <p:nvPr/>
        </p:nvSpPr>
        <p:spPr>
          <a:xfrm>
            <a:off x="4779430" y="214839"/>
            <a:ext cx="7086767" cy="738664"/>
          </a:xfrm>
          <a:prstGeom prst="rect">
            <a:avLst/>
          </a:prstGeom>
          <a:solidFill>
            <a:schemeClr val="bg1"/>
          </a:solidFill>
        </p:spPr>
        <p:txBody>
          <a:bodyPr wrap="square" rtlCol="0">
            <a:spAutoFit/>
          </a:bodyPr>
          <a:lstStyle/>
          <a:p>
            <a:pPr algn="ctr"/>
            <a:r>
              <a:rPr lang="nl-BE" sz="4200" b="1" cap="small"/>
              <a:t>realistische werkomgeving</a:t>
            </a:r>
          </a:p>
        </p:txBody>
      </p:sp>
      <p:sp>
        <p:nvSpPr>
          <p:cNvPr id="7" name="Tekstvak 6">
            <a:extLst>
              <a:ext uri="{FF2B5EF4-FFF2-40B4-BE49-F238E27FC236}">
                <a16:creationId xmlns:a16="http://schemas.microsoft.com/office/drawing/2014/main" id="{E1302387-0050-4D4D-90AA-77B730A62734}"/>
              </a:ext>
            </a:extLst>
          </p:cNvPr>
          <p:cNvSpPr txBox="1"/>
          <p:nvPr/>
        </p:nvSpPr>
        <p:spPr>
          <a:xfrm>
            <a:off x="5334000" y="2305520"/>
            <a:ext cx="6484572" cy="3913059"/>
          </a:xfrm>
          <a:prstGeom prst="rect">
            <a:avLst/>
          </a:prstGeom>
          <a:solidFill>
            <a:schemeClr val="bg1"/>
          </a:solidFill>
        </p:spPr>
        <p:txBody>
          <a:bodyPr wrap="square" rtlCol="0">
            <a:spAutoFit/>
          </a:bodyPr>
          <a:lstStyle/>
          <a:p>
            <a:pPr marL="457200" indent="-457200">
              <a:lnSpc>
                <a:spcPct val="150000"/>
              </a:lnSpc>
              <a:buFont typeface="Courier New" panose="02070309020205020404" pitchFamily="49" charset="0"/>
              <a:buChar char="o"/>
            </a:pPr>
            <a:r>
              <a:rPr lang="nl-BE" sz="2400"/>
              <a:t>(Er)ken me als volwassene </a:t>
            </a:r>
            <a:r>
              <a:rPr lang="nl-BE" sz="1600"/>
              <a:t>(kleine machtsafstand)</a:t>
            </a:r>
          </a:p>
          <a:p>
            <a:pPr marL="457200" indent="-457200">
              <a:lnSpc>
                <a:spcPct val="150000"/>
              </a:lnSpc>
              <a:buFont typeface="Courier New" panose="02070309020205020404" pitchFamily="49" charset="0"/>
              <a:buChar char="o"/>
            </a:pPr>
            <a:r>
              <a:rPr lang="nl-BE" sz="2400"/>
              <a:t>Laat me actief (in beweging) zijn</a:t>
            </a:r>
          </a:p>
          <a:p>
            <a:pPr marL="457200" indent="-457200">
              <a:lnSpc>
                <a:spcPct val="150000"/>
              </a:lnSpc>
              <a:buFont typeface="Courier New" panose="02070309020205020404" pitchFamily="49" charset="0"/>
              <a:buChar char="o"/>
            </a:pPr>
            <a:r>
              <a:rPr lang="nl-BE" sz="2400"/>
              <a:t>Bied me consequent een duidelijke structuur</a:t>
            </a:r>
          </a:p>
          <a:p>
            <a:pPr marL="457200" indent="-457200">
              <a:lnSpc>
                <a:spcPct val="150000"/>
              </a:lnSpc>
              <a:buFont typeface="Courier New" panose="02070309020205020404" pitchFamily="49" charset="0"/>
              <a:buChar char="o"/>
            </a:pPr>
            <a:r>
              <a:rPr lang="nl-BE" sz="2400"/>
              <a:t>Laat me werken voor echte opdrachtgevers</a:t>
            </a:r>
          </a:p>
          <a:p>
            <a:pPr marL="457200" indent="-457200">
              <a:lnSpc>
                <a:spcPct val="150000"/>
              </a:lnSpc>
              <a:buFont typeface="Courier New" panose="02070309020205020404" pitchFamily="49" charset="0"/>
              <a:buChar char="o"/>
            </a:pPr>
            <a:r>
              <a:rPr lang="nl-BE" sz="2400"/>
              <a:t>Laat me werken in een realistische omgeving</a:t>
            </a:r>
          </a:p>
          <a:p>
            <a:pPr marL="457200" indent="-457200">
              <a:lnSpc>
                <a:spcPct val="150000"/>
              </a:lnSpc>
              <a:buFont typeface="Courier New" panose="02070309020205020404" pitchFamily="49" charset="0"/>
              <a:buChar char="o"/>
            </a:pPr>
            <a:r>
              <a:rPr lang="nl-BE" sz="2400"/>
              <a:t>Laat me iets relevant doen voor mijn latere job</a:t>
            </a:r>
          </a:p>
          <a:p>
            <a:pPr marL="457200" indent="-457200">
              <a:lnSpc>
                <a:spcPct val="150000"/>
              </a:lnSpc>
              <a:buFont typeface="Courier New" panose="02070309020205020404" pitchFamily="49" charset="0"/>
              <a:buChar char="o"/>
            </a:pPr>
            <a:r>
              <a:rPr lang="nl-BE" sz="2400"/>
              <a:t>Evalueer me objectief op wat relevant is</a:t>
            </a:r>
          </a:p>
        </p:txBody>
      </p:sp>
    </p:spTree>
    <p:extLst>
      <p:ext uri="{BB962C8B-B14F-4D97-AF65-F5344CB8AC3E}">
        <p14:creationId xmlns:p14="http://schemas.microsoft.com/office/powerpoint/2010/main" val="3041921009"/>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3131328-BF58-4DD5-B4F0-E91CF6565EE2}"/>
              </a:ext>
            </a:extLst>
          </p:cNvPr>
          <p:cNvSpPr/>
          <p:nvPr/>
        </p:nvSpPr>
        <p:spPr>
          <a:xfrm>
            <a:off x="695325" y="541961"/>
            <a:ext cx="5962650" cy="1429622"/>
          </a:xfrm>
          <a:prstGeom prst="rect">
            <a:avLst/>
          </a:prstGeom>
        </p:spPr>
        <p:txBody>
          <a:bodyPr wrap="square">
            <a:spAutoFit/>
          </a:bodyPr>
          <a:lstStyle/>
          <a:p>
            <a:pPr>
              <a:lnSpc>
                <a:spcPct val="150000"/>
              </a:lnSpc>
            </a:pPr>
            <a:r>
              <a:rPr lang="nl-BE" sz="2000" i="1">
                <a:solidFill>
                  <a:srgbClr val="000000"/>
                </a:solidFill>
                <a:latin typeface="Calibri" panose="020F0502020204030204" pitchFamily="34" charset="0"/>
              </a:rPr>
              <a:t>“De afstand is klein, je komt in contact met je lectoren. Docenten spreken je aan bij naam en dat geeft het gevoel dat je welkom bent.”</a:t>
            </a:r>
            <a:r>
              <a:rPr lang="nl-BE" sz="2000">
                <a:solidFill>
                  <a:srgbClr val="000000"/>
                </a:solidFill>
                <a:latin typeface="Calibri" panose="020F0502020204030204" pitchFamily="34" charset="0"/>
              </a:rPr>
              <a:t> </a:t>
            </a:r>
            <a:endParaRPr lang="nl-BE" sz="2000"/>
          </a:p>
        </p:txBody>
      </p:sp>
      <p:sp>
        <p:nvSpPr>
          <p:cNvPr id="5" name="Rechthoek 4">
            <a:extLst>
              <a:ext uri="{FF2B5EF4-FFF2-40B4-BE49-F238E27FC236}">
                <a16:creationId xmlns:a16="http://schemas.microsoft.com/office/drawing/2014/main" id="{E2251E38-1F18-43A9-9BEF-FD5827242B77}"/>
              </a:ext>
            </a:extLst>
          </p:cNvPr>
          <p:cNvSpPr/>
          <p:nvPr/>
        </p:nvSpPr>
        <p:spPr>
          <a:xfrm>
            <a:off x="7705724" y="4953685"/>
            <a:ext cx="4010025" cy="1429622"/>
          </a:xfrm>
          <a:prstGeom prst="rect">
            <a:avLst/>
          </a:prstGeom>
        </p:spPr>
        <p:txBody>
          <a:bodyPr wrap="square">
            <a:spAutoFit/>
          </a:bodyPr>
          <a:lstStyle/>
          <a:p>
            <a:pPr algn="r">
              <a:lnSpc>
                <a:spcPct val="150000"/>
              </a:lnSpc>
            </a:pPr>
            <a:r>
              <a:rPr lang="nl-BE" sz="2000" i="1" dirty="0">
                <a:solidFill>
                  <a:srgbClr val="000000"/>
                </a:solidFill>
                <a:latin typeface="Calibri" panose="020F0502020204030204" pitchFamily="34" charset="0"/>
              </a:rPr>
              <a:t>“Niet echt het gevoel van op school te zitten, het is niet zo afstandelijk, niet gewoon een nummertje.” </a:t>
            </a:r>
          </a:p>
        </p:txBody>
      </p:sp>
      <p:sp>
        <p:nvSpPr>
          <p:cNvPr id="6" name="Rechthoek 5">
            <a:extLst>
              <a:ext uri="{FF2B5EF4-FFF2-40B4-BE49-F238E27FC236}">
                <a16:creationId xmlns:a16="http://schemas.microsoft.com/office/drawing/2014/main" id="{1CC2ACEA-FBFA-4404-935C-C3CD41B0E4D6}"/>
              </a:ext>
            </a:extLst>
          </p:cNvPr>
          <p:cNvSpPr/>
          <p:nvPr/>
        </p:nvSpPr>
        <p:spPr>
          <a:xfrm>
            <a:off x="2066925" y="2875002"/>
            <a:ext cx="8058150" cy="1107996"/>
          </a:xfrm>
          <a:prstGeom prst="rect">
            <a:avLst/>
          </a:prstGeom>
          <a:solidFill>
            <a:schemeClr val="bg1"/>
          </a:solidFill>
        </p:spPr>
        <p:txBody>
          <a:bodyPr wrap="square">
            <a:spAutoFit/>
          </a:bodyPr>
          <a:lstStyle/>
          <a:p>
            <a:pPr algn="ctr"/>
            <a:r>
              <a:rPr lang="nl-BE" sz="6600" b="1" cap="small"/>
              <a:t>relatie student-docent</a:t>
            </a:r>
            <a:endParaRPr lang="nl-BE" sz="3200"/>
          </a:p>
        </p:txBody>
      </p:sp>
    </p:spTree>
    <p:extLst>
      <p:ext uri="{BB962C8B-B14F-4D97-AF65-F5344CB8AC3E}">
        <p14:creationId xmlns:p14="http://schemas.microsoft.com/office/powerpoint/2010/main" val="971941298"/>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1C0840E-5EA8-4C6D-A455-82782E3648A9}"/>
              </a:ext>
            </a:extLst>
          </p:cNvPr>
          <p:cNvSpPr/>
          <p:nvPr/>
        </p:nvSpPr>
        <p:spPr>
          <a:xfrm>
            <a:off x="871537" y="2751177"/>
            <a:ext cx="10448925" cy="1107996"/>
          </a:xfrm>
          <a:prstGeom prst="rect">
            <a:avLst/>
          </a:prstGeom>
          <a:solidFill>
            <a:schemeClr val="bg1"/>
          </a:solidFill>
        </p:spPr>
        <p:txBody>
          <a:bodyPr wrap="square">
            <a:spAutoFit/>
          </a:bodyPr>
          <a:lstStyle/>
          <a:p>
            <a:pPr algn="ctr"/>
            <a:r>
              <a:rPr lang="nl-BE" sz="6600" b="1" cap="small"/>
              <a:t>toepassingsgerichte lesaanpak</a:t>
            </a:r>
            <a:endParaRPr lang="nl-BE" sz="3200"/>
          </a:p>
        </p:txBody>
      </p:sp>
      <p:sp>
        <p:nvSpPr>
          <p:cNvPr id="7" name="Rechthoek 6">
            <a:extLst>
              <a:ext uri="{FF2B5EF4-FFF2-40B4-BE49-F238E27FC236}">
                <a16:creationId xmlns:a16="http://schemas.microsoft.com/office/drawing/2014/main" id="{64833162-40D3-43DF-B720-D413F818D94F}"/>
              </a:ext>
            </a:extLst>
          </p:cNvPr>
          <p:cNvSpPr/>
          <p:nvPr/>
        </p:nvSpPr>
        <p:spPr>
          <a:xfrm>
            <a:off x="5010149" y="319384"/>
            <a:ext cx="6415087" cy="1429622"/>
          </a:xfrm>
          <a:prstGeom prst="rect">
            <a:avLst/>
          </a:prstGeom>
        </p:spPr>
        <p:txBody>
          <a:bodyPr wrap="square">
            <a:spAutoFit/>
          </a:bodyPr>
          <a:lstStyle/>
          <a:p>
            <a:pPr algn="r">
              <a:lnSpc>
                <a:spcPct val="150000"/>
              </a:lnSpc>
            </a:pPr>
            <a:r>
              <a:rPr lang="nl-BE" sz="2000" i="1" dirty="0">
                <a:solidFill>
                  <a:srgbClr val="000000"/>
                </a:solidFill>
                <a:latin typeface="Calibri" panose="020F0502020204030204" pitchFamily="34" charset="0"/>
              </a:rPr>
              <a:t>“Talen integreren in andere vakken, veel leuker dan gewone lessen. En de taal moet je kunnen toepassen en je moet het onder de knie hebben maar het moet geïntegreerd zijn” </a:t>
            </a:r>
          </a:p>
        </p:txBody>
      </p:sp>
      <p:sp>
        <p:nvSpPr>
          <p:cNvPr id="2" name="Rechthoek 1">
            <a:extLst>
              <a:ext uri="{FF2B5EF4-FFF2-40B4-BE49-F238E27FC236}">
                <a16:creationId xmlns:a16="http://schemas.microsoft.com/office/drawing/2014/main" id="{C4EA92D5-F7C9-4796-8D0D-23BA2CADF720}"/>
              </a:ext>
            </a:extLst>
          </p:cNvPr>
          <p:cNvSpPr/>
          <p:nvPr/>
        </p:nvSpPr>
        <p:spPr>
          <a:xfrm>
            <a:off x="606640" y="4861344"/>
            <a:ext cx="6096000" cy="1429622"/>
          </a:xfrm>
          <a:prstGeom prst="rect">
            <a:avLst/>
          </a:prstGeom>
        </p:spPr>
        <p:txBody>
          <a:bodyPr wrap="square">
            <a:spAutoFit/>
          </a:bodyPr>
          <a:lstStyle/>
          <a:p>
            <a:pPr>
              <a:lnSpc>
                <a:spcPct val="150000"/>
              </a:lnSpc>
            </a:pPr>
            <a:r>
              <a:rPr lang="nl-BE" sz="2000" i="1" dirty="0">
                <a:solidFill>
                  <a:srgbClr val="000000"/>
                </a:solidFill>
                <a:latin typeface="Calibri" panose="020F0502020204030204" pitchFamily="34" charset="0"/>
              </a:rPr>
              <a:t>“SEM1 was een leeg gevoel, SEM2 is het een beter, voldaan gevoel, meer toepassingsmogelijkheden, motivatie om die skills ook naar buiten toe te richten” </a:t>
            </a:r>
          </a:p>
        </p:txBody>
      </p:sp>
    </p:spTree>
    <p:extLst>
      <p:ext uri="{BB962C8B-B14F-4D97-AF65-F5344CB8AC3E}">
        <p14:creationId xmlns:p14="http://schemas.microsoft.com/office/powerpoint/2010/main" val="247758795"/>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9BA8E2B-04BF-4129-A333-6E16C433C8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162" b="2421"/>
          <a:stretch/>
        </p:blipFill>
        <p:spPr>
          <a:xfrm>
            <a:off x="20" y="10"/>
            <a:ext cx="12191980" cy="6857990"/>
          </a:xfrm>
          <a:prstGeom prst="rect">
            <a:avLst/>
          </a:prstGeom>
        </p:spPr>
      </p:pic>
      <p:sp>
        <p:nvSpPr>
          <p:cNvPr id="9" name="Rechthoek 8">
            <a:extLst>
              <a:ext uri="{FF2B5EF4-FFF2-40B4-BE49-F238E27FC236}">
                <a16:creationId xmlns:a16="http://schemas.microsoft.com/office/drawing/2014/main" id="{0D533022-6DE7-47BB-B090-440C885520EB}"/>
              </a:ext>
            </a:extLst>
          </p:cNvPr>
          <p:cNvSpPr/>
          <p:nvPr/>
        </p:nvSpPr>
        <p:spPr>
          <a:xfrm>
            <a:off x="559855" y="755985"/>
            <a:ext cx="8850845" cy="1015663"/>
          </a:xfrm>
          <a:prstGeom prst="rect">
            <a:avLst/>
          </a:prstGeom>
          <a:solidFill>
            <a:schemeClr val="bg1"/>
          </a:solidFill>
        </p:spPr>
        <p:txBody>
          <a:bodyPr wrap="square">
            <a:spAutoFit/>
          </a:bodyPr>
          <a:lstStyle/>
          <a:p>
            <a:r>
              <a:rPr lang="nl-BE" sz="6000" b="1" i="1" cap="small"/>
              <a:t>“Ik ben content met een 10.”</a:t>
            </a:r>
            <a:endParaRPr lang="nl-BE" sz="2800" i="1"/>
          </a:p>
        </p:txBody>
      </p:sp>
      <p:sp>
        <p:nvSpPr>
          <p:cNvPr id="10" name="Rechthoek 9">
            <a:extLst>
              <a:ext uri="{FF2B5EF4-FFF2-40B4-BE49-F238E27FC236}">
                <a16:creationId xmlns:a16="http://schemas.microsoft.com/office/drawing/2014/main" id="{29AAFE9B-44B8-4530-9FA7-581E8A06BCDA}"/>
              </a:ext>
            </a:extLst>
          </p:cNvPr>
          <p:cNvSpPr/>
          <p:nvPr/>
        </p:nvSpPr>
        <p:spPr>
          <a:xfrm>
            <a:off x="559856" y="1989014"/>
            <a:ext cx="7555444" cy="1077218"/>
          </a:xfrm>
          <a:prstGeom prst="rect">
            <a:avLst/>
          </a:prstGeom>
          <a:solidFill>
            <a:schemeClr val="bg1"/>
          </a:solidFill>
        </p:spPr>
        <p:txBody>
          <a:bodyPr wrap="square">
            <a:spAutoFit/>
          </a:bodyPr>
          <a:lstStyle/>
          <a:p>
            <a:r>
              <a:rPr lang="nl-BE" sz="3200" cap="small"/>
              <a:t>“als dat voldoende is voor de docent,</a:t>
            </a:r>
            <a:br>
              <a:rPr lang="nl-BE" sz="3200" cap="small"/>
            </a:br>
            <a:r>
              <a:rPr lang="nl-BE" sz="3200" cap="small"/>
              <a:t>waarom zouden we dan meer moeten halen?”</a:t>
            </a:r>
            <a:endParaRPr lang="nl-BE" sz="1200"/>
          </a:p>
        </p:txBody>
      </p:sp>
      <p:sp>
        <p:nvSpPr>
          <p:cNvPr id="11" name="Rechthoek 10">
            <a:extLst>
              <a:ext uri="{FF2B5EF4-FFF2-40B4-BE49-F238E27FC236}">
                <a16:creationId xmlns:a16="http://schemas.microsoft.com/office/drawing/2014/main" id="{94C1F85D-39FE-4380-BDBA-D475B264A13C}"/>
              </a:ext>
            </a:extLst>
          </p:cNvPr>
          <p:cNvSpPr/>
          <p:nvPr/>
        </p:nvSpPr>
        <p:spPr>
          <a:xfrm>
            <a:off x="7471018" y="5514748"/>
            <a:ext cx="4333875" cy="967957"/>
          </a:xfrm>
          <a:prstGeom prst="rect">
            <a:avLst/>
          </a:prstGeom>
        </p:spPr>
        <p:txBody>
          <a:bodyPr wrap="square">
            <a:spAutoFit/>
          </a:bodyPr>
          <a:lstStyle/>
          <a:p>
            <a:pPr algn="r">
              <a:lnSpc>
                <a:spcPct val="150000"/>
              </a:lnSpc>
            </a:pPr>
            <a:r>
              <a:rPr lang="nl-BE" sz="2000" b="1" i="1">
                <a:solidFill>
                  <a:schemeClr val="bg1"/>
                </a:solidFill>
                <a:latin typeface="Calibri" panose="020F0502020204030204" pitchFamily="34" charset="0"/>
              </a:rPr>
              <a:t>“Moest je pas slagen bijvoorbeeld bij 14/20 dan zou ik daar voor gaan.” </a:t>
            </a:r>
          </a:p>
        </p:txBody>
      </p:sp>
    </p:spTree>
    <p:extLst>
      <p:ext uri="{BB962C8B-B14F-4D97-AF65-F5344CB8AC3E}">
        <p14:creationId xmlns:p14="http://schemas.microsoft.com/office/powerpoint/2010/main" val="3351439039"/>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E55A1AF-8CA9-4C5F-A07D-66B56FE8087B}"/>
              </a:ext>
            </a:extLst>
          </p:cNvPr>
          <p:cNvSpPr/>
          <p:nvPr/>
        </p:nvSpPr>
        <p:spPr>
          <a:xfrm>
            <a:off x="6081712" y="512936"/>
            <a:ext cx="5238750" cy="967957"/>
          </a:xfrm>
          <a:prstGeom prst="rect">
            <a:avLst/>
          </a:prstGeom>
        </p:spPr>
        <p:txBody>
          <a:bodyPr wrap="square">
            <a:spAutoFit/>
          </a:bodyPr>
          <a:lstStyle/>
          <a:p>
            <a:pPr algn="r">
              <a:lnSpc>
                <a:spcPct val="150000"/>
              </a:lnSpc>
            </a:pPr>
            <a:r>
              <a:rPr lang="nl-BE" sz="2000" i="1" dirty="0">
                <a:solidFill>
                  <a:srgbClr val="000000"/>
                </a:solidFill>
                <a:latin typeface="Calibri" panose="020F0502020204030204" pitchFamily="34" charset="0"/>
              </a:rPr>
              <a:t>“Pauze is belangrijk, het geeft een ijkpunt in de les om te weten hoe lang het nog kan duren.” </a:t>
            </a:r>
          </a:p>
        </p:txBody>
      </p:sp>
      <p:sp>
        <p:nvSpPr>
          <p:cNvPr id="8" name="Rechthoek 7">
            <a:extLst>
              <a:ext uri="{FF2B5EF4-FFF2-40B4-BE49-F238E27FC236}">
                <a16:creationId xmlns:a16="http://schemas.microsoft.com/office/drawing/2014/main" id="{70DE74ED-EB4E-4B73-B86B-1AFE7B5E8AA0}"/>
              </a:ext>
            </a:extLst>
          </p:cNvPr>
          <p:cNvSpPr/>
          <p:nvPr/>
        </p:nvSpPr>
        <p:spPr>
          <a:xfrm>
            <a:off x="871537" y="2751177"/>
            <a:ext cx="10448925" cy="1107996"/>
          </a:xfrm>
          <a:prstGeom prst="rect">
            <a:avLst/>
          </a:prstGeom>
          <a:solidFill>
            <a:schemeClr val="bg1"/>
          </a:solidFill>
        </p:spPr>
        <p:txBody>
          <a:bodyPr wrap="square">
            <a:spAutoFit/>
          </a:bodyPr>
          <a:lstStyle/>
          <a:p>
            <a:pPr algn="ctr"/>
            <a:r>
              <a:rPr lang="nl-BE" sz="6600" b="1" cap="small"/>
              <a:t>consequente structuur</a:t>
            </a:r>
            <a:endParaRPr lang="nl-BE" sz="3200"/>
          </a:p>
        </p:txBody>
      </p:sp>
      <p:sp>
        <p:nvSpPr>
          <p:cNvPr id="5" name="Rechthoek 4">
            <a:extLst>
              <a:ext uri="{FF2B5EF4-FFF2-40B4-BE49-F238E27FC236}">
                <a16:creationId xmlns:a16="http://schemas.microsoft.com/office/drawing/2014/main" id="{143870EF-B138-4AAE-857D-1BFDEC2FD8D6}"/>
              </a:ext>
            </a:extLst>
          </p:cNvPr>
          <p:cNvSpPr/>
          <p:nvPr/>
        </p:nvSpPr>
        <p:spPr>
          <a:xfrm>
            <a:off x="489798" y="4569201"/>
            <a:ext cx="8277225" cy="1891287"/>
          </a:xfrm>
          <a:prstGeom prst="rect">
            <a:avLst/>
          </a:prstGeom>
        </p:spPr>
        <p:txBody>
          <a:bodyPr wrap="square">
            <a:spAutoFit/>
          </a:bodyPr>
          <a:lstStyle/>
          <a:p>
            <a:pPr>
              <a:lnSpc>
                <a:spcPct val="150000"/>
              </a:lnSpc>
            </a:pPr>
            <a:r>
              <a:rPr lang="nl-BE" sz="2000" i="1" dirty="0">
                <a:solidFill>
                  <a:srgbClr val="000000"/>
                </a:solidFill>
                <a:latin typeface="Calibri" panose="020F0502020204030204" pitchFamily="34" charset="0"/>
              </a:rPr>
              <a:t>“Niet verwacht al zoveel praktijk te hebben in het 1ste jaar, theorie van Fun komt vaker terug en die theorie niet bijhouden heeft gevolgen voor een praktijkvak, wel een positieve zaak. Je leert anders alleen maar tijdens de examens maar nu leer je dat beter want je moet het bijhouden.” </a:t>
            </a:r>
          </a:p>
        </p:txBody>
      </p:sp>
    </p:spTree>
    <p:extLst>
      <p:ext uri="{BB962C8B-B14F-4D97-AF65-F5344CB8AC3E}">
        <p14:creationId xmlns:p14="http://schemas.microsoft.com/office/powerpoint/2010/main" val="852329206"/>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92594B0-905B-4982-9770-46616956CC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931" r="3425"/>
          <a:stretch/>
        </p:blipFill>
        <p:spPr>
          <a:xfrm flipH="1">
            <a:off x="6468027" y="0"/>
            <a:ext cx="5723972" cy="6858000"/>
          </a:xfrm>
          <a:prstGeom prst="rect">
            <a:avLst/>
          </a:prstGeom>
        </p:spPr>
      </p:pic>
      <p:sp>
        <p:nvSpPr>
          <p:cNvPr id="7" name="Rechthoek 6">
            <a:extLst>
              <a:ext uri="{FF2B5EF4-FFF2-40B4-BE49-F238E27FC236}">
                <a16:creationId xmlns:a16="http://schemas.microsoft.com/office/drawing/2014/main" id="{91EF34C5-0AA6-4E4E-89BA-6F404C7A9F0D}"/>
              </a:ext>
            </a:extLst>
          </p:cNvPr>
          <p:cNvSpPr/>
          <p:nvPr/>
        </p:nvSpPr>
        <p:spPr>
          <a:xfrm>
            <a:off x="617128" y="740578"/>
            <a:ext cx="4370328" cy="1107996"/>
          </a:xfrm>
          <a:prstGeom prst="rect">
            <a:avLst/>
          </a:prstGeom>
          <a:solidFill>
            <a:schemeClr val="bg1"/>
          </a:solidFill>
        </p:spPr>
        <p:txBody>
          <a:bodyPr wrap="square">
            <a:spAutoFit/>
          </a:bodyPr>
          <a:lstStyle/>
          <a:p>
            <a:pPr algn="ctr"/>
            <a:r>
              <a:rPr lang="nl-BE" sz="6600" b="1" cap="small"/>
              <a:t>demotiveert</a:t>
            </a:r>
            <a:endParaRPr lang="nl-BE" sz="3200"/>
          </a:p>
        </p:txBody>
      </p:sp>
      <p:sp>
        <p:nvSpPr>
          <p:cNvPr id="8" name="Tekstvak 7">
            <a:extLst>
              <a:ext uri="{FF2B5EF4-FFF2-40B4-BE49-F238E27FC236}">
                <a16:creationId xmlns:a16="http://schemas.microsoft.com/office/drawing/2014/main" id="{CBC468DE-1D3E-4505-9304-1186813F3539}"/>
              </a:ext>
            </a:extLst>
          </p:cNvPr>
          <p:cNvSpPr txBox="1"/>
          <p:nvPr/>
        </p:nvSpPr>
        <p:spPr>
          <a:xfrm>
            <a:off x="617129" y="245532"/>
            <a:ext cx="4370327" cy="830997"/>
          </a:xfrm>
          <a:prstGeom prst="rect">
            <a:avLst/>
          </a:prstGeom>
          <a:solidFill>
            <a:schemeClr val="bg1"/>
          </a:solidFill>
        </p:spPr>
        <p:txBody>
          <a:bodyPr wrap="square" rtlCol="0">
            <a:spAutoFit/>
          </a:bodyPr>
          <a:lstStyle/>
          <a:p>
            <a:pPr algn="ctr"/>
            <a:r>
              <a:rPr lang="nl-BE" sz="4600" b="1" cap="small"/>
              <a:t>schoolse context</a:t>
            </a:r>
          </a:p>
        </p:txBody>
      </p:sp>
      <p:sp>
        <p:nvSpPr>
          <p:cNvPr id="9" name="Tekstvak 8">
            <a:extLst>
              <a:ext uri="{FF2B5EF4-FFF2-40B4-BE49-F238E27FC236}">
                <a16:creationId xmlns:a16="http://schemas.microsoft.com/office/drawing/2014/main" id="{74062B29-2150-440E-9357-6A8842F86D69}"/>
              </a:ext>
            </a:extLst>
          </p:cNvPr>
          <p:cNvSpPr txBox="1"/>
          <p:nvPr/>
        </p:nvSpPr>
        <p:spPr>
          <a:xfrm>
            <a:off x="638175" y="2061488"/>
            <a:ext cx="5085799" cy="3193438"/>
          </a:xfrm>
          <a:prstGeom prst="rect">
            <a:avLst/>
          </a:prstGeom>
          <a:solidFill>
            <a:schemeClr val="bg1"/>
          </a:solidFill>
        </p:spPr>
        <p:txBody>
          <a:bodyPr wrap="square" rtlCol="0">
            <a:spAutoFit/>
          </a:bodyPr>
          <a:lstStyle/>
          <a:p>
            <a:pPr marL="457200" indent="-457200">
              <a:lnSpc>
                <a:spcPct val="150000"/>
              </a:lnSpc>
              <a:buFont typeface="Courier New" panose="02070309020205020404" pitchFamily="49" charset="0"/>
              <a:buChar char="o"/>
            </a:pPr>
            <a:r>
              <a:rPr lang="nl-BE" sz="2400"/>
              <a:t>Leg me geen creativiteit op</a:t>
            </a:r>
          </a:p>
          <a:p>
            <a:pPr marL="457200" indent="-457200">
              <a:lnSpc>
                <a:spcPct val="150000"/>
              </a:lnSpc>
              <a:buFont typeface="Courier New" panose="02070309020205020404" pitchFamily="49" charset="0"/>
              <a:buChar char="o"/>
            </a:pPr>
            <a:r>
              <a:rPr lang="nl-BE" sz="2400"/>
              <a:t>Laat me niet heel de dag stilzitten</a:t>
            </a:r>
          </a:p>
          <a:p>
            <a:pPr marL="457200" indent="-457200">
              <a:lnSpc>
                <a:spcPct val="150000"/>
              </a:lnSpc>
              <a:buFont typeface="Courier New" panose="02070309020205020404" pitchFamily="49" charset="0"/>
              <a:buChar char="o"/>
            </a:pPr>
            <a:r>
              <a:rPr lang="nl-BE" sz="2400"/>
              <a:t>Laat me geen ‘zinloze’ tussentijdse testjes en taken maken</a:t>
            </a:r>
          </a:p>
          <a:p>
            <a:pPr marL="457200" indent="-457200">
              <a:lnSpc>
                <a:spcPct val="150000"/>
              </a:lnSpc>
              <a:buFont typeface="Courier New" panose="02070309020205020404" pitchFamily="49" charset="0"/>
              <a:buChar char="o"/>
            </a:pPr>
            <a:r>
              <a:rPr lang="nl-BE" sz="2400"/>
              <a:t>Berisp me niet meer dan meisjes</a:t>
            </a:r>
          </a:p>
          <a:p>
            <a:pPr>
              <a:lnSpc>
                <a:spcPct val="150000"/>
              </a:lnSpc>
            </a:pPr>
            <a:endParaRPr lang="nl-BE" sz="1600"/>
          </a:p>
        </p:txBody>
      </p:sp>
    </p:spTree>
    <p:extLst>
      <p:ext uri="{BB962C8B-B14F-4D97-AF65-F5344CB8AC3E}">
        <p14:creationId xmlns:p14="http://schemas.microsoft.com/office/powerpoint/2010/main" val="858015662"/>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2FD89367-DDED-4FBC-A9A5-B65CD0F64794}"/>
              </a:ext>
            </a:extLst>
          </p:cNvPr>
          <p:cNvSpPr/>
          <p:nvPr/>
        </p:nvSpPr>
        <p:spPr>
          <a:xfrm>
            <a:off x="685800" y="519410"/>
            <a:ext cx="5191125" cy="1429622"/>
          </a:xfrm>
          <a:prstGeom prst="rect">
            <a:avLst/>
          </a:prstGeom>
        </p:spPr>
        <p:txBody>
          <a:bodyPr wrap="square">
            <a:spAutoFit/>
          </a:bodyPr>
          <a:lstStyle/>
          <a:p>
            <a:pPr>
              <a:lnSpc>
                <a:spcPct val="150000"/>
              </a:lnSpc>
            </a:pPr>
            <a:r>
              <a:rPr lang="nl-BE" sz="2000" i="1">
                <a:solidFill>
                  <a:srgbClr val="000000"/>
                </a:solidFill>
                <a:latin typeface="Calibri" panose="020F0502020204030204" pitchFamily="34" charset="0"/>
              </a:rPr>
              <a:t>“Tweede zit doe ik wel, minder gedoe (toetsen) dan in eerste zit, meteen voor de 100% gaan met minder evaluatiemomenten.” </a:t>
            </a:r>
          </a:p>
        </p:txBody>
      </p:sp>
      <p:sp>
        <p:nvSpPr>
          <p:cNvPr id="5" name="Rechthoek 4">
            <a:extLst>
              <a:ext uri="{FF2B5EF4-FFF2-40B4-BE49-F238E27FC236}">
                <a16:creationId xmlns:a16="http://schemas.microsoft.com/office/drawing/2014/main" id="{C153FC0B-DC75-432A-A9AB-88273D69D867}"/>
              </a:ext>
            </a:extLst>
          </p:cNvPr>
          <p:cNvSpPr/>
          <p:nvPr/>
        </p:nvSpPr>
        <p:spPr>
          <a:xfrm>
            <a:off x="871537" y="2751177"/>
            <a:ext cx="10448925" cy="1107996"/>
          </a:xfrm>
          <a:prstGeom prst="rect">
            <a:avLst/>
          </a:prstGeom>
          <a:solidFill>
            <a:schemeClr val="bg1"/>
          </a:solidFill>
        </p:spPr>
        <p:txBody>
          <a:bodyPr wrap="square">
            <a:spAutoFit/>
          </a:bodyPr>
          <a:lstStyle/>
          <a:p>
            <a:pPr algn="ctr"/>
            <a:r>
              <a:rPr lang="nl-BE" sz="6600" b="1" cap="small"/>
              <a:t>efficiënte evaluatie</a:t>
            </a:r>
            <a:endParaRPr lang="nl-BE" sz="3200"/>
          </a:p>
        </p:txBody>
      </p:sp>
      <p:sp>
        <p:nvSpPr>
          <p:cNvPr id="2" name="Rechthoek 1">
            <a:extLst>
              <a:ext uri="{FF2B5EF4-FFF2-40B4-BE49-F238E27FC236}">
                <a16:creationId xmlns:a16="http://schemas.microsoft.com/office/drawing/2014/main" id="{8D709A44-CA63-4408-B7C5-BC3A8902C61C}"/>
              </a:ext>
            </a:extLst>
          </p:cNvPr>
          <p:cNvSpPr/>
          <p:nvPr/>
        </p:nvSpPr>
        <p:spPr>
          <a:xfrm>
            <a:off x="5286606" y="4908968"/>
            <a:ext cx="6096000" cy="1429622"/>
          </a:xfrm>
          <a:prstGeom prst="rect">
            <a:avLst/>
          </a:prstGeom>
        </p:spPr>
        <p:txBody>
          <a:bodyPr wrap="square">
            <a:spAutoFit/>
          </a:bodyPr>
          <a:lstStyle/>
          <a:p>
            <a:pPr algn="r">
              <a:lnSpc>
                <a:spcPct val="150000"/>
              </a:lnSpc>
            </a:pPr>
            <a:r>
              <a:rPr lang="nl-BE" sz="2000" i="1" dirty="0">
                <a:solidFill>
                  <a:srgbClr val="000000"/>
                </a:solidFill>
                <a:latin typeface="Calibri" panose="020F0502020204030204" pitchFamily="34" charset="0"/>
              </a:rPr>
              <a:t>“SEM1 was een leeg gevoel, SEM2 is het een beter, voldaan gevoel, meer toepassingsmogelijkheden, motivatie om die skills ook naar buiten toe te richten” </a:t>
            </a:r>
          </a:p>
        </p:txBody>
      </p:sp>
    </p:spTree>
    <p:extLst>
      <p:ext uri="{BB962C8B-B14F-4D97-AF65-F5344CB8AC3E}">
        <p14:creationId xmlns:p14="http://schemas.microsoft.com/office/powerpoint/2010/main" val="2589119933"/>
      </p:ext>
    </p:extLst>
  </p:cSld>
  <p:clrMapOvr>
    <a:masterClrMapping/>
  </p:clrMapOvr>
  <p:transition>
    <p:wipe dir="d"/>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7BE447A89C6E4BB3151E4D63C08585" ma:contentTypeVersion="5" ma:contentTypeDescription="Create a new document." ma:contentTypeScope="" ma:versionID="9de3960f683257cf35a9e655c91734cb">
  <xsd:schema xmlns:xsd="http://www.w3.org/2001/XMLSchema" xmlns:xs="http://www.w3.org/2001/XMLSchema" xmlns:p="http://schemas.microsoft.com/office/2006/metadata/properties" xmlns:ns2="db9a4f28-9436-47d6-be64-02791b8af91b" xmlns:ns3="191fcc6f-13ef-4b48-ad0a-be962b56e943" targetNamespace="http://schemas.microsoft.com/office/2006/metadata/properties" ma:root="true" ma:fieldsID="4819a923044f6410aae54b6864628faa" ns2:_="" ns3:_="">
    <xsd:import namespace="db9a4f28-9436-47d6-be64-02791b8af91b"/>
    <xsd:import namespace="191fcc6f-13ef-4b48-ad0a-be962b56e9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a4f28-9436-47d6-be64-02791b8af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1fcc6f-13ef-4b48-ad0a-be962b56e9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BA0CEE-5551-4C4C-924D-AAD3E969C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a4f28-9436-47d6-be64-02791b8af91b"/>
    <ds:schemaRef ds:uri="191fcc6f-13ef-4b48-ad0a-be962b56e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848880-7B1E-4ECF-8BEB-93B7EEDE9942}">
  <ds:schemaRefs>
    <ds:schemaRef ds:uri="http://schemas.microsoft.com/sharepoint/v3/contenttype/forms"/>
  </ds:schemaRefs>
</ds:datastoreItem>
</file>

<file path=customXml/itemProps3.xml><?xml version="1.0" encoding="utf-8"?>
<ds:datastoreItem xmlns:ds="http://schemas.openxmlformats.org/officeDocument/2006/customXml" ds:itemID="{BFAE242C-FA3E-48DF-9C32-0D0EDF9E6439}">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191fcc6f-13ef-4b48-ad0a-be962b56e943"/>
    <ds:schemaRef ds:uri="http://purl.org/dc/terms/"/>
    <ds:schemaRef ds:uri="http://schemas.microsoft.com/office/infopath/2007/PartnerControls"/>
    <ds:schemaRef ds:uri="db9a4f28-9436-47d6-be64-02791b8af91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Breedbeeld</PresentationFormat>
  <Paragraphs>103</Paragraphs>
  <Slides>15</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Courier New</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Gregory Callebaut</dc:creator>
  <cp:lastModifiedBy>Elke Van Paemel</cp:lastModifiedBy>
  <cp:revision>7</cp:revision>
  <dcterms:created xsi:type="dcterms:W3CDTF">2019-04-02T16:35:11Z</dcterms:created>
  <dcterms:modified xsi:type="dcterms:W3CDTF">2019-04-26T08:35:53Z</dcterms:modified>
</cp:coreProperties>
</file>